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1" r:id="rId5"/>
    <p:sldId id="259" r:id="rId6"/>
    <p:sldId id="272" r:id="rId7"/>
    <p:sldId id="275" r:id="rId8"/>
    <p:sldId id="284" r:id="rId9"/>
    <p:sldId id="276" r:id="rId10"/>
    <p:sldId id="285" r:id="rId11"/>
    <p:sldId id="277" r:id="rId12"/>
    <p:sldId id="286" r:id="rId13"/>
    <p:sldId id="273" r:id="rId14"/>
    <p:sldId id="278" r:id="rId15"/>
    <p:sldId id="279" r:id="rId16"/>
    <p:sldId id="280" r:id="rId17"/>
    <p:sldId id="281" r:id="rId18"/>
    <p:sldId id="282" r:id="rId19"/>
    <p:sldId id="283" r:id="rId20"/>
    <p:sldId id="262" r:id="rId21"/>
    <p:sldId id="274" r:id="rId22"/>
    <p:sldId id="265" r:id="rId23"/>
    <p:sldId id="266" r:id="rId24"/>
    <p:sldId id="271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等线" panose="02010600030101010101" pitchFamily="2" charset="-122"/>
      <p:regular r:id="rId31"/>
      <p:bold r:id="rId32"/>
    </p:embeddedFont>
    <p:embeddedFont>
      <p:font typeface="黑体" panose="02010609060101010101" pitchFamily="49" charset="-122"/>
      <p:regular r:id="rId33"/>
    </p:embeddedFont>
  </p:embeddedFontLst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 userDrawn="1">
          <p15:clr>
            <a:srgbClr val="A4A3A4"/>
          </p15:clr>
        </p15:guide>
        <p15:guide id="2" pos="28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3"/>
      </p:cViewPr>
      <p:guideLst>
        <p:guide orient="horz" pos="2150"/>
        <p:guide pos="28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74938-C4D4-415B-A894-F2755F99AED5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B81E5-7AF6-4C67-97F1-B116806C6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146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B81E5-7AF6-4C67-97F1-B116806C63C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551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9.sv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sv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sv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sv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11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10.pn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42.png"/><Relationship Id="rId5" Type="http://schemas.openxmlformats.org/officeDocument/2006/relationships/image" Target="../media/image4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.sv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9.sv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29.xml"/><Relationship Id="rId7" Type="http://schemas.openxmlformats.org/officeDocument/2006/relationships/image" Target="../media/image6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.sv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9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9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svg"/><Relationship Id="rId7" Type="http://schemas.openxmlformats.org/officeDocument/2006/relationships/image" Target="../media/image1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9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432" y="1314716"/>
            <a:ext cx="15411832" cy="7657569"/>
            <a:chOff x="0" y="0"/>
            <a:chExt cx="4059083" cy="2016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59083" cy="2016808"/>
            </a:xfrm>
            <a:custGeom>
              <a:avLst/>
              <a:gdLst/>
              <a:ahLst/>
              <a:cxnLst/>
              <a:rect l="l" t="t" r="r" b="b"/>
              <a:pathLst>
                <a:path w="4059083" h="2016808">
                  <a:moveTo>
                    <a:pt x="0" y="0"/>
                  </a:moveTo>
                  <a:lnTo>
                    <a:pt x="4059083" y="0"/>
                  </a:lnTo>
                  <a:lnTo>
                    <a:pt x="4059083" y="2016808"/>
                  </a:lnTo>
                  <a:lnTo>
                    <a:pt x="0" y="2016808"/>
                  </a:lnTo>
                  <a:close/>
                </a:path>
              </a:pathLst>
            </a:custGeom>
            <a:solidFill>
              <a:srgbClr val="2A4A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059083" cy="2064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 b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202853" y="7485677"/>
            <a:ext cx="13708378" cy="1690700"/>
          </a:xfrm>
          <a:custGeom>
            <a:avLst/>
            <a:gdLst/>
            <a:ahLst/>
            <a:cxnLst/>
            <a:rect l="l" t="t" r="r" b="b"/>
            <a:pathLst>
              <a:path w="13708378" h="1690700">
                <a:moveTo>
                  <a:pt x="0" y="0"/>
                </a:moveTo>
                <a:lnTo>
                  <a:pt x="13708378" y="0"/>
                </a:lnTo>
                <a:lnTo>
                  <a:pt x="13708378" y="1690700"/>
                </a:lnTo>
                <a:lnTo>
                  <a:pt x="0" y="1690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3548703" y="1314715"/>
            <a:ext cx="1843697" cy="1839856"/>
          </a:xfrm>
          <a:custGeom>
            <a:avLst/>
            <a:gdLst/>
            <a:ahLst/>
            <a:cxnLst/>
            <a:rect l="l" t="t" r="r" b="b"/>
            <a:pathLst>
              <a:path w="1843697" h="1839856">
                <a:moveTo>
                  <a:pt x="0" y="0"/>
                </a:moveTo>
                <a:lnTo>
                  <a:pt x="1843697" y="0"/>
                </a:lnTo>
                <a:lnTo>
                  <a:pt x="1843697" y="1839855"/>
                </a:lnTo>
                <a:lnTo>
                  <a:pt x="0" y="1839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145000" y="2599411"/>
            <a:ext cx="114300" cy="5773289"/>
            <a:chOff x="0" y="0"/>
            <a:chExt cx="152400" cy="7697719"/>
          </a:xfrm>
        </p:grpSpPr>
        <p:sp>
          <p:nvSpPr>
            <p:cNvPr id="8" name="AutoShape 8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4" name="Freeform 14"/>
          <p:cNvSpPr/>
          <p:nvPr/>
        </p:nvSpPr>
        <p:spPr>
          <a:xfrm rot="-10800000">
            <a:off x="14190728" y="1314715"/>
            <a:ext cx="1201672" cy="1199168"/>
          </a:xfrm>
          <a:custGeom>
            <a:avLst/>
            <a:gdLst/>
            <a:ahLst/>
            <a:cxnLst/>
            <a:rect l="l" t="t" r="r" b="b"/>
            <a:pathLst>
              <a:path w="1201672" h="1199168">
                <a:moveTo>
                  <a:pt x="0" y="0"/>
                </a:moveTo>
                <a:lnTo>
                  <a:pt x="1201672" y="0"/>
                </a:lnTo>
                <a:lnTo>
                  <a:pt x="1201672" y="1199168"/>
                </a:lnTo>
                <a:lnTo>
                  <a:pt x="0" y="1199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-14897" y="7132429"/>
            <a:ext cx="1843697" cy="1839856"/>
            <a:chOff x="0" y="0"/>
            <a:chExt cx="2458262" cy="24531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58262" cy="2453141"/>
            </a:xfrm>
            <a:custGeom>
              <a:avLst/>
              <a:gdLst/>
              <a:ahLst/>
              <a:cxnLst/>
              <a:rect l="l" t="t" r="r" b="b"/>
              <a:pathLst>
                <a:path w="2458262" h="2453141">
                  <a:moveTo>
                    <a:pt x="0" y="0"/>
                  </a:moveTo>
                  <a:lnTo>
                    <a:pt x="2458262" y="0"/>
                  </a:lnTo>
                  <a:lnTo>
                    <a:pt x="2458262" y="2453141"/>
                  </a:lnTo>
                  <a:lnTo>
                    <a:pt x="0" y="2453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854250"/>
              <a:ext cx="1602229" cy="1598891"/>
            </a:xfrm>
            <a:custGeom>
              <a:avLst/>
              <a:gdLst/>
              <a:ahLst/>
              <a:cxnLst/>
              <a:rect l="l" t="t" r="r" b="b"/>
              <a:pathLst>
                <a:path w="1602229" h="1598891">
                  <a:moveTo>
                    <a:pt x="0" y="0"/>
                  </a:moveTo>
                  <a:lnTo>
                    <a:pt x="1602229" y="0"/>
                  </a:lnTo>
                  <a:lnTo>
                    <a:pt x="1602229" y="1598891"/>
                  </a:lnTo>
                  <a:lnTo>
                    <a:pt x="0" y="1598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 rot="-10800000">
            <a:off x="17259300" y="0"/>
            <a:ext cx="1028700" cy="1026557"/>
          </a:xfrm>
          <a:custGeom>
            <a:avLst/>
            <a:gdLst/>
            <a:ahLst/>
            <a:cxnLst/>
            <a:rect l="l" t="t" r="r" b="b"/>
            <a:pathLst>
              <a:path w="1028700" h="1026557">
                <a:moveTo>
                  <a:pt x="0" y="0"/>
                </a:moveTo>
                <a:lnTo>
                  <a:pt x="1028700" y="0"/>
                </a:lnTo>
                <a:lnTo>
                  <a:pt x="1028700" y="1026557"/>
                </a:lnTo>
                <a:lnTo>
                  <a:pt x="0" y="10265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58445" y="258445"/>
            <a:ext cx="2870835" cy="875665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640325" y="4457700"/>
            <a:ext cx="10618475" cy="1496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80"/>
              </a:lnSpc>
            </a:pPr>
            <a:r>
              <a:rPr lang="zh-CN" altLang="en-US" sz="92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单幅图像超分辨率</a:t>
            </a:r>
            <a:endParaRPr lang="en-US" sz="9200" b="1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747805" y="3218793"/>
            <a:ext cx="10618475" cy="1090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80"/>
              </a:lnSpc>
            </a:pPr>
            <a:r>
              <a:rPr lang="zh-CN" altLang="en-US" sz="67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智能信息网络 大作业</a:t>
            </a:r>
            <a:endParaRPr lang="en-US" sz="6700" b="1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793954" y="6066531"/>
            <a:ext cx="4648200" cy="456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b="1" spc="148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Image Super Resolution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47804" y="6858524"/>
            <a:ext cx="2586195" cy="418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b="1" dirty="0" err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汇报人</a:t>
            </a:r>
            <a:r>
              <a:rPr lang="en-US" sz="26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zh-CN" altLang="en-US" sz="26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巩羽飞</a:t>
            </a:r>
            <a:endParaRPr lang="en-US" sz="2600" b="1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013926" y="6858524"/>
            <a:ext cx="3663473" cy="418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时间：2024</a:t>
            </a:r>
            <a:r>
              <a:rPr lang="zh-CN" altLang="en-US" sz="26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</a:t>
            </a:r>
            <a:r>
              <a:rPr lang="en-US" altLang="zh-CN" sz="26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06</a:t>
            </a:r>
            <a:r>
              <a:rPr lang="en-US" sz="26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月05日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1562100"/>
            <a:ext cx="8115300" cy="1082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675"/>
              </a:lnSpc>
            </a:pPr>
            <a:r>
              <a:rPr lang="zh-CN" altLang="en-US" sz="6910" b="1" dirty="0">
                <a:solidFill>
                  <a:srgbClr val="2A4AD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二阶退化过程</a:t>
            </a:r>
            <a:endParaRPr lang="en-US" sz="6910" b="1" dirty="0">
              <a:solidFill>
                <a:srgbClr val="2A4AD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7145000" y="3028652"/>
            <a:ext cx="114300" cy="5773289"/>
            <a:chOff x="0" y="0"/>
            <a:chExt cx="152400" cy="7697719"/>
          </a:xfrm>
        </p:grpSpPr>
        <p:sp>
          <p:nvSpPr>
            <p:cNvPr id="17" name="AutoShape 17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C64A705-A04E-4F73-8552-1EC53A993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86" y="2916147"/>
            <a:ext cx="10379428" cy="60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02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1562100"/>
            <a:ext cx="8115300" cy="1082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675"/>
              </a:lnSpc>
            </a:pPr>
            <a:r>
              <a:rPr lang="en-US" sz="6910" b="1" dirty="0">
                <a:solidFill>
                  <a:srgbClr val="2A4AD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Generator</a:t>
            </a:r>
            <a:r>
              <a:rPr lang="zh-CN" altLang="en-US" sz="6910" b="1" dirty="0">
                <a:solidFill>
                  <a:srgbClr val="2A4AD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网络结构</a:t>
            </a:r>
            <a:endParaRPr lang="en-US" sz="6910" b="1" dirty="0">
              <a:solidFill>
                <a:srgbClr val="2A4AD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7145000" y="3028652"/>
            <a:ext cx="114300" cy="5773289"/>
            <a:chOff x="0" y="0"/>
            <a:chExt cx="152400" cy="7697719"/>
          </a:xfrm>
        </p:grpSpPr>
        <p:sp>
          <p:nvSpPr>
            <p:cNvPr id="17" name="AutoShape 17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13FEBC1-1210-4EFE-BC98-52D07337B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898924"/>
            <a:ext cx="16544235" cy="4149576"/>
          </a:xfrm>
          <a:prstGeom prst="rect">
            <a:avLst/>
          </a:prstGeom>
        </p:spPr>
      </p:pic>
      <p:sp>
        <p:nvSpPr>
          <p:cNvPr id="23" name="TextBox 15">
            <a:extLst>
              <a:ext uri="{FF2B5EF4-FFF2-40B4-BE49-F238E27FC236}">
                <a16:creationId xmlns:a16="http://schemas.microsoft.com/office/drawing/2014/main" id="{4CD3F832-8CB7-4A1C-B8AC-D110ACDD2574}"/>
              </a:ext>
            </a:extLst>
          </p:cNvPr>
          <p:cNvSpPr txBox="1"/>
          <p:nvPr/>
        </p:nvSpPr>
        <p:spPr>
          <a:xfrm>
            <a:off x="1104899" y="7858931"/>
            <a:ext cx="15796952" cy="1532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Real-ESRGAN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采用与</a:t>
            </a:r>
            <a:r>
              <a:rPr lang="en-US" altLang="zh-CN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ESRGAN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相同的</a:t>
            </a:r>
            <a:r>
              <a:rPr lang="en-US" altLang="zh-CN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Generator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网络。对于</a:t>
            </a:r>
            <a:r>
              <a:rPr lang="en-US" altLang="zh-CN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×2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×1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的比例因子，为采用像素</a:t>
            </a:r>
            <a:r>
              <a:rPr lang="en-US" altLang="zh-CN" sz="3600" dirty="0" err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Unshuffle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操作来减少空间大小并将信息重新排列到通道维度。</a:t>
            </a:r>
          </a:p>
        </p:txBody>
      </p:sp>
    </p:spTree>
    <p:extLst>
      <p:ext uri="{BB962C8B-B14F-4D97-AF65-F5344CB8AC3E}">
        <p14:creationId xmlns:p14="http://schemas.microsoft.com/office/powerpoint/2010/main" val="1192824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1562100"/>
            <a:ext cx="9867900" cy="1082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675"/>
              </a:lnSpc>
            </a:pPr>
            <a:r>
              <a:rPr lang="en-US" sz="6910" b="1" dirty="0">
                <a:solidFill>
                  <a:srgbClr val="2A4AD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Discriminator</a:t>
            </a:r>
            <a:r>
              <a:rPr lang="zh-CN" altLang="en-US" sz="6910" b="1" dirty="0">
                <a:solidFill>
                  <a:srgbClr val="2A4AD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网络结构</a:t>
            </a:r>
            <a:endParaRPr lang="en-US" sz="6910" b="1" dirty="0">
              <a:solidFill>
                <a:srgbClr val="2A4AD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7145000" y="3028652"/>
            <a:ext cx="114300" cy="5773289"/>
            <a:chOff x="0" y="0"/>
            <a:chExt cx="152400" cy="7697719"/>
          </a:xfrm>
        </p:grpSpPr>
        <p:sp>
          <p:nvSpPr>
            <p:cNvPr id="17" name="AutoShape 17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3" name="TextBox 15">
            <a:extLst>
              <a:ext uri="{FF2B5EF4-FFF2-40B4-BE49-F238E27FC236}">
                <a16:creationId xmlns:a16="http://schemas.microsoft.com/office/drawing/2014/main" id="{4CD3F832-8CB7-4A1C-B8AC-D110ACDD2574}"/>
              </a:ext>
            </a:extLst>
          </p:cNvPr>
          <p:cNvSpPr txBox="1"/>
          <p:nvPr/>
        </p:nvSpPr>
        <p:spPr>
          <a:xfrm>
            <a:off x="1104899" y="7858931"/>
            <a:ext cx="15796952" cy="1532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en-US" altLang="zh-CN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U-Net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，而非</a:t>
            </a:r>
            <a:r>
              <a:rPr lang="en-US" altLang="zh-CN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VGG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，从而更好的获取</a:t>
            </a:r>
            <a:r>
              <a:rPr lang="en-US" altLang="zh-CN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Global Styles and Local Textures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，再加上了一个</a:t>
            </a:r>
            <a:r>
              <a:rPr lang="en-US" altLang="zh-CN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Spectral Normalization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来提高</a:t>
            </a:r>
            <a:r>
              <a:rPr lang="en-US" altLang="zh-CN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Output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的稳定性。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C9C3B5-2D37-4240-8D15-B958F72AE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3467" y="3108406"/>
            <a:ext cx="13619815" cy="400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76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46537">
            <a:off x="-3890996" y="-7422843"/>
            <a:ext cx="24218681" cy="24168225"/>
          </a:xfrm>
          <a:custGeom>
            <a:avLst/>
            <a:gdLst/>
            <a:ahLst/>
            <a:cxnLst/>
            <a:rect l="l" t="t" r="r" b="b"/>
            <a:pathLst>
              <a:path w="24218681" h="24168225">
                <a:moveTo>
                  <a:pt x="0" y="0"/>
                </a:moveTo>
                <a:lnTo>
                  <a:pt x="24218681" y="0"/>
                </a:lnTo>
                <a:lnTo>
                  <a:pt x="24218681" y="24168225"/>
                </a:lnTo>
                <a:lnTo>
                  <a:pt x="0" y="24168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232528">
            <a:off x="15825108" y="3780353"/>
            <a:ext cx="1386544" cy="1585769"/>
          </a:xfrm>
          <a:custGeom>
            <a:avLst/>
            <a:gdLst/>
            <a:ahLst/>
            <a:cxnLst/>
            <a:rect l="l" t="t" r="r" b="b"/>
            <a:pathLst>
              <a:path w="1386544" h="1585769">
                <a:moveTo>
                  <a:pt x="0" y="0"/>
                </a:moveTo>
                <a:lnTo>
                  <a:pt x="1386544" y="0"/>
                </a:lnTo>
                <a:lnTo>
                  <a:pt x="1386544" y="1585768"/>
                </a:lnTo>
                <a:lnTo>
                  <a:pt x="0" y="15857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605019">
            <a:off x="10456819" y="7345037"/>
            <a:ext cx="1766921" cy="2293936"/>
          </a:xfrm>
          <a:custGeom>
            <a:avLst/>
            <a:gdLst/>
            <a:ahLst/>
            <a:cxnLst/>
            <a:rect l="l" t="t" r="r" b="b"/>
            <a:pathLst>
              <a:path w="1766921" h="2293936">
                <a:moveTo>
                  <a:pt x="0" y="0"/>
                </a:moveTo>
                <a:lnTo>
                  <a:pt x="1766922" y="0"/>
                </a:lnTo>
                <a:lnTo>
                  <a:pt x="1766922" y="2293936"/>
                </a:lnTo>
                <a:lnTo>
                  <a:pt x="0" y="22939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H="1">
            <a:off x="15241811" y="5854744"/>
            <a:ext cx="152860" cy="0"/>
          </a:xfrm>
          <a:prstGeom prst="line">
            <a:avLst/>
          </a:prstGeom>
          <a:ln w="857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618842" y="7440986"/>
            <a:ext cx="6473928" cy="128449"/>
            <a:chOff x="0" y="0"/>
            <a:chExt cx="8631904" cy="171265"/>
          </a:xfrm>
        </p:grpSpPr>
        <p:sp>
          <p:nvSpPr>
            <p:cNvPr id="12" name="AutoShape 12"/>
            <p:cNvSpPr/>
            <p:nvPr/>
          </p:nvSpPr>
          <p:spPr>
            <a:xfrm flipH="1" flipV="1">
              <a:off x="951788" y="57150"/>
              <a:ext cx="6407376" cy="56965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H="1" flipV="1">
              <a:off x="0" y="57150"/>
              <a:ext cx="471208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flipH="1">
              <a:off x="590051" y="57150"/>
              <a:ext cx="203326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flipH="1">
              <a:off x="7833959" y="114115"/>
              <a:ext cx="203813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flipH="1" flipV="1">
              <a:off x="8160696" y="114115"/>
              <a:ext cx="471208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618842" y="3341778"/>
            <a:ext cx="5723890" cy="3950622"/>
            <a:chOff x="0" y="-285750"/>
            <a:chExt cx="7631853" cy="526749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4200420"/>
              <a:ext cx="6141876" cy="78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endParaRPr lang="en-US" sz="3600" spc="151" dirty="0">
                <a:solidFill>
                  <a:srgbClr val="FFFFFF">
                    <a:alpha val="69804"/>
                  </a:srgb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0"/>
              <a:ext cx="6141876" cy="3276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1000"/>
                </a:lnSpc>
              </a:pPr>
              <a:r>
                <a:rPr lang="en-US" sz="15000" dirty="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555663"/>
              <a:ext cx="7631853" cy="18414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900"/>
                </a:lnSpc>
              </a:pPr>
              <a:r>
                <a:rPr lang="zh-CN" altLang="en-US" sz="8500" dirty="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实验过程</a:t>
              </a:r>
              <a:endParaRPr lang="en-US" sz="85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7187625" y="-2014180"/>
            <a:ext cx="114300" cy="5773289"/>
            <a:chOff x="0" y="0"/>
            <a:chExt cx="152400" cy="7697719"/>
          </a:xfrm>
        </p:grpSpPr>
        <p:sp>
          <p:nvSpPr>
            <p:cNvPr id="22" name="AutoShape 22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0" name="Freeform 19"/>
          <p:cNvSpPr/>
          <p:nvPr>
            <p:custDataLst>
              <p:tags r:id="rId1"/>
            </p:custDataLst>
          </p:nvPr>
        </p:nvSpPr>
        <p:spPr>
          <a:xfrm>
            <a:off x="15087600" y="258445"/>
            <a:ext cx="2870835" cy="875665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3846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1562100"/>
            <a:ext cx="8115300" cy="1082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675"/>
              </a:lnSpc>
            </a:pPr>
            <a:r>
              <a:rPr lang="zh-CN" altLang="en-US" sz="6910" b="1" dirty="0">
                <a:solidFill>
                  <a:srgbClr val="2A4AD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实验环境</a:t>
            </a:r>
            <a:endParaRPr lang="en-US" sz="6910" b="1" dirty="0">
              <a:solidFill>
                <a:srgbClr val="2A4AD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 b="1"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7145000" y="3028652"/>
            <a:ext cx="114300" cy="5773289"/>
            <a:chOff x="0" y="0"/>
            <a:chExt cx="152400" cy="7697719"/>
          </a:xfrm>
        </p:grpSpPr>
        <p:sp>
          <p:nvSpPr>
            <p:cNvPr id="17" name="AutoShape 17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00B8F81-6647-477D-9872-0F42883BE2B1}"/>
              </a:ext>
            </a:extLst>
          </p:cNvPr>
          <p:cNvSpPr/>
          <p:nvPr/>
        </p:nvSpPr>
        <p:spPr>
          <a:xfrm>
            <a:off x="1081086" y="3343811"/>
            <a:ext cx="3390900" cy="88528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Python 3.10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EFC1F77A-6113-40E7-96A2-3654ED789C9D}"/>
              </a:ext>
            </a:extLst>
          </p:cNvPr>
          <p:cNvSpPr/>
          <p:nvPr/>
        </p:nvSpPr>
        <p:spPr>
          <a:xfrm>
            <a:off x="1109661" y="4928335"/>
            <a:ext cx="3390900" cy="88528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Windows / Linux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300CF9D-2133-477F-AC9D-0CF678BB68D7}"/>
              </a:ext>
            </a:extLst>
          </p:cNvPr>
          <p:cNvSpPr/>
          <p:nvPr/>
        </p:nvSpPr>
        <p:spPr>
          <a:xfrm>
            <a:off x="1109661" y="6512859"/>
            <a:ext cx="3390900" cy="88528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NVIDIA GPU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90968A58-F15A-46C0-B54D-E43C23498B11}"/>
              </a:ext>
            </a:extLst>
          </p:cNvPr>
          <p:cNvSpPr/>
          <p:nvPr/>
        </p:nvSpPr>
        <p:spPr>
          <a:xfrm>
            <a:off x="5534025" y="3343811"/>
            <a:ext cx="3390900" cy="88528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 2.0.1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EB26B1D-7C90-4C38-9DEA-A9E0E014F14F}"/>
              </a:ext>
            </a:extLst>
          </p:cNvPr>
          <p:cNvSpPr/>
          <p:nvPr/>
        </p:nvSpPr>
        <p:spPr>
          <a:xfrm>
            <a:off x="5562600" y="4928335"/>
            <a:ext cx="3390900" cy="88528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cv2 4.8.0.74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CD9FA51D-E899-43D1-BBBF-FC2144D029D3}"/>
              </a:ext>
            </a:extLst>
          </p:cNvPr>
          <p:cNvSpPr/>
          <p:nvPr/>
        </p:nvSpPr>
        <p:spPr>
          <a:xfrm>
            <a:off x="5562600" y="6512859"/>
            <a:ext cx="3390900" cy="88528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flask 2.3.2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F8104F0-6FF6-4301-8D72-1668F99D32F7}"/>
              </a:ext>
            </a:extLst>
          </p:cNvPr>
          <p:cNvSpPr/>
          <p:nvPr/>
        </p:nvSpPr>
        <p:spPr>
          <a:xfrm>
            <a:off x="9991726" y="3334286"/>
            <a:ext cx="3390900" cy="88528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PIL 10.0.0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234D2414-A8C8-43EE-858F-E9523D9E2428}"/>
              </a:ext>
            </a:extLst>
          </p:cNvPr>
          <p:cNvSpPr/>
          <p:nvPr/>
        </p:nvSpPr>
        <p:spPr>
          <a:xfrm>
            <a:off x="10020301" y="4918810"/>
            <a:ext cx="3390900" cy="88528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numpy 1.24.4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60FDB0F2-96A9-4FA5-9E71-1D2E4CF6BA71}"/>
              </a:ext>
            </a:extLst>
          </p:cNvPr>
          <p:cNvSpPr/>
          <p:nvPr/>
        </p:nvSpPr>
        <p:spPr>
          <a:xfrm>
            <a:off x="10020301" y="6503334"/>
            <a:ext cx="3390900" cy="88528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17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1562100"/>
            <a:ext cx="8115300" cy="1125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675"/>
              </a:lnSpc>
            </a:pPr>
            <a:r>
              <a:rPr lang="zh-CN" altLang="en-US" sz="6910" b="1" dirty="0">
                <a:solidFill>
                  <a:srgbClr val="2A4AD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实验数据</a:t>
            </a:r>
            <a:endParaRPr lang="en-US" sz="6910" b="1" dirty="0">
              <a:solidFill>
                <a:srgbClr val="2A4AD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7145000" y="3028652"/>
            <a:ext cx="114300" cy="5773289"/>
            <a:chOff x="0" y="0"/>
            <a:chExt cx="152400" cy="7697719"/>
          </a:xfrm>
        </p:grpSpPr>
        <p:sp>
          <p:nvSpPr>
            <p:cNvPr id="17" name="AutoShape 17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C24C3F47-C1E1-45A0-ADD2-C550D619998E}"/>
              </a:ext>
            </a:extLst>
          </p:cNvPr>
          <p:cNvSpPr/>
          <p:nvPr/>
        </p:nvSpPr>
        <p:spPr>
          <a:xfrm>
            <a:off x="7391400" y="3671383"/>
            <a:ext cx="5406073" cy="88528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DIV2K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B1214D61-5C34-41E6-A375-4AD01C7DC876}"/>
              </a:ext>
            </a:extLst>
          </p:cNvPr>
          <p:cNvSpPr/>
          <p:nvPr/>
        </p:nvSpPr>
        <p:spPr>
          <a:xfrm>
            <a:off x="7391400" y="5300857"/>
            <a:ext cx="5406073" cy="88528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Flickr2K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AB8594BE-452A-43F8-B515-058FB512B5AE}"/>
              </a:ext>
            </a:extLst>
          </p:cNvPr>
          <p:cNvSpPr/>
          <p:nvPr/>
        </p:nvSpPr>
        <p:spPr>
          <a:xfrm>
            <a:off x="7391400" y="6880838"/>
            <a:ext cx="5406073" cy="88528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OutdoorSceneTraining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圆柱体 4">
            <a:extLst>
              <a:ext uri="{FF2B5EF4-FFF2-40B4-BE49-F238E27FC236}">
                <a16:creationId xmlns:a16="http://schemas.microsoft.com/office/drawing/2014/main" id="{D1B2F27E-71C8-48DF-946D-941A38449241}"/>
              </a:ext>
            </a:extLst>
          </p:cNvPr>
          <p:cNvSpPr/>
          <p:nvPr/>
        </p:nvSpPr>
        <p:spPr>
          <a:xfrm>
            <a:off x="13864272" y="3654083"/>
            <a:ext cx="2442523" cy="4285455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2127A9D-BF68-49F8-91C1-9501E3C1602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2686812" y="4114028"/>
            <a:ext cx="1177461" cy="10289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DAF9F42-B05C-42D9-8352-9D03C65359E9}"/>
              </a:ext>
            </a:extLst>
          </p:cNvPr>
          <p:cNvCxnSpPr>
            <a:cxnSpLocks/>
            <a:stCxn id="27" idx="2"/>
            <a:endCxn id="5" idx="2"/>
          </p:cNvCxnSpPr>
          <p:nvPr/>
        </p:nvCxnSpPr>
        <p:spPr>
          <a:xfrm>
            <a:off x="12686812" y="5743502"/>
            <a:ext cx="1177460" cy="533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1109109-A813-45A9-8E4C-ABCD9698DC37}"/>
              </a:ext>
            </a:extLst>
          </p:cNvPr>
          <p:cNvCxnSpPr>
            <a:cxnSpLocks/>
            <a:stCxn id="28" idx="2"/>
          </p:cNvCxnSpPr>
          <p:nvPr/>
        </p:nvCxnSpPr>
        <p:spPr>
          <a:xfrm flipV="1">
            <a:off x="12686812" y="6491503"/>
            <a:ext cx="1177461" cy="8319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5">
            <a:extLst>
              <a:ext uri="{FF2B5EF4-FFF2-40B4-BE49-F238E27FC236}">
                <a16:creationId xmlns:a16="http://schemas.microsoft.com/office/drawing/2014/main" id="{33422FE6-7264-4FCE-A3FD-D1B72D9908E9}"/>
              </a:ext>
            </a:extLst>
          </p:cNvPr>
          <p:cNvSpPr txBox="1"/>
          <p:nvPr/>
        </p:nvSpPr>
        <p:spPr>
          <a:xfrm>
            <a:off x="5562600" y="1791886"/>
            <a:ext cx="10287000" cy="1554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	DIV2K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包含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1000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张不同场景的高分辨率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2K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图像，</a:t>
            </a:r>
            <a:endParaRPr lang="en-US" altLang="zh-CN" sz="36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训练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: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验证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: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测试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= 8:1:1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E665AF7C-528B-4D0C-B923-FD9F143C56BC}"/>
              </a:ext>
            </a:extLst>
          </p:cNvPr>
          <p:cNvSpPr txBox="1"/>
          <p:nvPr/>
        </p:nvSpPr>
        <p:spPr>
          <a:xfrm>
            <a:off x="381000" y="5030734"/>
            <a:ext cx="7620000" cy="1554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	Flickr2K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包含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2650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个图像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pair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</a:t>
            </a:r>
            <a:endParaRPr lang="en-US" altLang="zh-CN" sz="36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具有较高的多样性。</a:t>
            </a:r>
          </a:p>
        </p:txBody>
      </p:sp>
      <p:sp>
        <p:nvSpPr>
          <p:cNvPr id="50" name="TextBox 15">
            <a:extLst>
              <a:ext uri="{FF2B5EF4-FFF2-40B4-BE49-F238E27FC236}">
                <a16:creationId xmlns:a16="http://schemas.microsoft.com/office/drawing/2014/main" id="{EB737A7A-BD68-4C04-9FAF-4A2BB649198D}"/>
              </a:ext>
            </a:extLst>
          </p:cNvPr>
          <p:cNvSpPr txBox="1"/>
          <p:nvPr/>
        </p:nvSpPr>
        <p:spPr>
          <a:xfrm>
            <a:off x="5562599" y="8140199"/>
            <a:ext cx="10286997" cy="1554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	</a:t>
            </a:r>
            <a:r>
              <a:rPr lang="en-US" altLang="zh-CN" sz="3600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OutdoorSceneTraining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针对户外场景，包含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2687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个图像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pair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，模拟了真实世界中的各种情况。</a:t>
            </a:r>
          </a:p>
        </p:txBody>
      </p:sp>
    </p:spTree>
    <p:extLst>
      <p:ext uri="{BB962C8B-B14F-4D97-AF65-F5344CB8AC3E}">
        <p14:creationId xmlns:p14="http://schemas.microsoft.com/office/powerpoint/2010/main" val="480209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699" y="1562100"/>
            <a:ext cx="15430499" cy="1082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75"/>
              </a:lnSpc>
            </a:pPr>
            <a:r>
              <a:rPr lang="zh-CN" altLang="en-US" sz="6910" b="1" dirty="0">
                <a:solidFill>
                  <a:srgbClr val="2A4AD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读取数据过程</a:t>
            </a:r>
            <a:endParaRPr lang="en-US" altLang="zh-CN" sz="6910" b="1" dirty="0">
              <a:solidFill>
                <a:srgbClr val="2A4AD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 b="1"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F708914F-76DA-4039-AF3F-AE352C6986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565" b="21873"/>
          <a:stretch/>
        </p:blipFill>
        <p:spPr>
          <a:xfrm>
            <a:off x="7434042" y="1745065"/>
            <a:ext cx="9153979" cy="333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B67A3B-24ED-4E1A-984B-FBFEF94F4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699" y="5448300"/>
            <a:ext cx="6942422" cy="3985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F5CD88C-12D1-4A22-BDBD-CE7FE9D97B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1807" y="6743700"/>
            <a:ext cx="6942422" cy="2556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785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699" y="1562100"/>
            <a:ext cx="15430499" cy="1082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75"/>
              </a:lnSpc>
            </a:pPr>
            <a:r>
              <a:rPr lang="zh-CN" altLang="en-US" sz="6910" b="1" dirty="0">
                <a:solidFill>
                  <a:srgbClr val="2A4AD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网络搭建过程</a:t>
            </a:r>
            <a:endParaRPr lang="en-US" altLang="zh-CN" sz="6910" b="1" dirty="0">
              <a:solidFill>
                <a:srgbClr val="2A4AD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 b="1"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7145000" y="3028652"/>
            <a:ext cx="114300" cy="5773289"/>
            <a:chOff x="0" y="0"/>
            <a:chExt cx="152400" cy="7697719"/>
          </a:xfrm>
        </p:grpSpPr>
        <p:sp>
          <p:nvSpPr>
            <p:cNvPr id="17" name="AutoShape 17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6EF2109D-191A-4233-9B32-AA566F54C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1278754"/>
            <a:ext cx="9297206" cy="1783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F5196E7-6AA5-474B-873F-4BD77D2070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799" y="3308936"/>
            <a:ext cx="11181440" cy="6330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2826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699" y="1562100"/>
            <a:ext cx="15430499" cy="1082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75"/>
              </a:lnSpc>
            </a:pPr>
            <a:r>
              <a:rPr lang="zh-CN" altLang="en-US" sz="6910" b="1" dirty="0">
                <a:solidFill>
                  <a:srgbClr val="2A4AD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模型训练过程</a:t>
            </a:r>
            <a:endParaRPr lang="en-US" altLang="zh-CN" sz="6910" b="1" dirty="0">
              <a:solidFill>
                <a:srgbClr val="2A4AD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 b="1"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7145000" y="3028652"/>
            <a:ext cx="114300" cy="5773289"/>
            <a:chOff x="0" y="0"/>
            <a:chExt cx="152400" cy="7697719"/>
          </a:xfrm>
        </p:grpSpPr>
        <p:sp>
          <p:nvSpPr>
            <p:cNvPr id="17" name="AutoShape 17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578A1E4F-9EBA-4FDA-93CA-1FD241C16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1438029"/>
            <a:ext cx="10241486" cy="1714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FE759DA-3148-4363-95BB-A459672C23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340" t="-773" r="12824" b="773"/>
          <a:stretch/>
        </p:blipFill>
        <p:spPr>
          <a:xfrm>
            <a:off x="1104899" y="3707953"/>
            <a:ext cx="7362825" cy="5738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101A40D-C4C5-47BD-836C-93FAAB2CEF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1600" y="3741400"/>
            <a:ext cx="7720377" cy="5704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8237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699" y="1562100"/>
            <a:ext cx="15430499" cy="1082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75"/>
              </a:lnSpc>
            </a:pPr>
            <a:r>
              <a:rPr lang="zh-CN" altLang="en-US" sz="6910" b="1" dirty="0">
                <a:solidFill>
                  <a:srgbClr val="2A4AD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测试过程</a:t>
            </a:r>
            <a:endParaRPr lang="en-US" altLang="zh-CN" sz="6910" b="1" dirty="0">
              <a:solidFill>
                <a:srgbClr val="2A4AD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 b="1"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7145000" y="3028652"/>
            <a:ext cx="114300" cy="5773289"/>
            <a:chOff x="0" y="0"/>
            <a:chExt cx="152400" cy="7697719"/>
          </a:xfrm>
        </p:grpSpPr>
        <p:sp>
          <p:nvSpPr>
            <p:cNvPr id="17" name="AutoShape 17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E8B28CF-0FD3-45F3-AD34-90996F0F1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010240"/>
            <a:ext cx="7940728" cy="586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598D1AB-005F-4F3B-8EA2-C7529D6E2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3562" y="1275287"/>
            <a:ext cx="8718035" cy="2476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1081A12-D460-4144-8160-B41FC8E90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5236" y="4000045"/>
            <a:ext cx="6650906" cy="586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7351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239163"/>
            <a:ext cx="3389040" cy="10765326"/>
            <a:chOff x="0" y="0"/>
            <a:chExt cx="892587" cy="28353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2587" cy="2835312"/>
            </a:xfrm>
            <a:custGeom>
              <a:avLst/>
              <a:gdLst/>
              <a:ahLst/>
              <a:cxnLst/>
              <a:rect l="l" t="t" r="r" b="b"/>
              <a:pathLst>
                <a:path w="892587" h="2835312">
                  <a:moveTo>
                    <a:pt x="0" y="0"/>
                  </a:moveTo>
                  <a:lnTo>
                    <a:pt x="892587" y="0"/>
                  </a:lnTo>
                  <a:lnTo>
                    <a:pt x="892587" y="2835312"/>
                  </a:lnTo>
                  <a:lnTo>
                    <a:pt x="0" y="2835312"/>
                  </a:lnTo>
                  <a:close/>
                </a:path>
              </a:pathLst>
            </a:custGeom>
            <a:solidFill>
              <a:srgbClr val="4590E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92587" cy="2882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02150" y="2256855"/>
            <a:ext cx="114300" cy="5773289"/>
            <a:chOff x="0" y="0"/>
            <a:chExt cx="152400" cy="7697719"/>
          </a:xfrm>
        </p:grpSpPr>
        <p:sp>
          <p:nvSpPr>
            <p:cNvPr id="7" name="AutoShape 7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161120" y="3784683"/>
            <a:ext cx="3124200" cy="1834773"/>
            <a:chOff x="-443380" y="-123825"/>
            <a:chExt cx="4165599" cy="244636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23825"/>
              <a:ext cx="3278841" cy="1408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00"/>
                </a:lnSpc>
              </a:pPr>
              <a:r>
                <a:rPr lang="en-US" sz="6500" spc="2177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目录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443380" y="1339534"/>
              <a:ext cx="4165599" cy="9830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300"/>
                </a:lnSpc>
              </a:pPr>
              <a:r>
                <a:rPr lang="en-US" sz="4500" b="1" spc="463" dirty="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Content</a:t>
              </a:r>
              <a:r>
                <a:rPr lang="en-US" altLang="zh-CN" sz="4500" b="1" spc="463" dirty="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s</a:t>
              </a:r>
              <a:endParaRPr lang="en-US" sz="4500" b="1" spc="463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/>
          <p:nvPr>
            <p:custDataLst>
              <p:tags r:id="rId1"/>
            </p:custDataLst>
          </p:nvPr>
        </p:nvGrpSpPr>
        <p:grpSpPr>
          <a:xfrm>
            <a:off x="5486400" y="2239645"/>
            <a:ext cx="11201400" cy="1073150"/>
            <a:chOff x="10556" y="3563"/>
            <a:chExt cx="17640" cy="1690"/>
          </a:xfrm>
        </p:grpSpPr>
        <p:grpSp>
          <p:nvGrpSpPr>
            <p:cNvPr id="16" name="Group 16"/>
            <p:cNvGrpSpPr/>
            <p:nvPr/>
          </p:nvGrpSpPr>
          <p:grpSpPr>
            <a:xfrm>
              <a:off x="10556" y="3564"/>
              <a:ext cx="1689" cy="1689"/>
              <a:chOff x="0" y="0"/>
              <a:chExt cx="812800" cy="812800"/>
            </a:xfrm>
          </p:grpSpPr>
          <p:sp>
            <p:nvSpPr>
              <p:cNvPr id="17" name="Freeform 17"/>
              <p:cNvSpPr/>
              <p:nvPr>
                <p:custDataLst>
                  <p:tags r:id="rId21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 b="1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TextBox 19"/>
            <p:cNvSpPr txBox="1"/>
            <p:nvPr>
              <p:custDataLst>
                <p:tags r:id="rId18"/>
              </p:custDataLst>
            </p:nvPr>
          </p:nvSpPr>
          <p:spPr>
            <a:xfrm>
              <a:off x="10556" y="3563"/>
              <a:ext cx="1689" cy="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80"/>
                </a:lnSpc>
              </a:pPr>
              <a:r>
                <a:rPr lang="en-US" sz="5700" b="1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12894" y="3712"/>
              <a:ext cx="15302" cy="1260"/>
              <a:chOff x="0" y="-95250"/>
              <a:chExt cx="12955792" cy="1066708"/>
            </a:xfrm>
          </p:grpSpPr>
          <p:sp>
            <p:nvSpPr>
              <p:cNvPr id="21" name="TextBox 21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0" y="-95250"/>
                <a:ext cx="4301913" cy="106670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6860"/>
                  </a:lnSpc>
                </a:pPr>
                <a:r>
                  <a:rPr lang="zh-CN" altLang="en-US" sz="4900" b="1" dirty="0">
                    <a:solidFill>
                      <a:srgbClr val="2A4ADF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问题描述</a:t>
                </a:r>
                <a:endParaRPr lang="en-US" sz="4900" b="1" dirty="0">
                  <a:solidFill>
                    <a:srgbClr val="2A4AD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2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4830291" y="191772"/>
                <a:ext cx="8125501" cy="7643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4900"/>
                  </a:lnSpc>
                </a:pPr>
                <a:r>
                  <a:rPr lang="en-US" sz="3500" b="1" spc="349" dirty="0">
                    <a:solidFill>
                      <a:srgbClr val="5A5A5A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Problem Description</a:t>
                </a: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5486400" y="3631565"/>
            <a:ext cx="10896600" cy="1073150"/>
            <a:chOff x="10556" y="3563"/>
            <a:chExt cx="17160" cy="1690"/>
          </a:xfrm>
        </p:grpSpPr>
        <p:grpSp>
          <p:nvGrpSpPr>
            <p:cNvPr id="47" name="Group 16"/>
            <p:cNvGrpSpPr/>
            <p:nvPr/>
          </p:nvGrpSpPr>
          <p:grpSpPr>
            <a:xfrm>
              <a:off x="10556" y="3564"/>
              <a:ext cx="1689" cy="1689"/>
              <a:chOff x="0" y="0"/>
              <a:chExt cx="812800" cy="812800"/>
            </a:xfrm>
          </p:grpSpPr>
          <p:sp>
            <p:nvSpPr>
              <p:cNvPr id="48" name="Freeform 17"/>
              <p:cNvSpPr/>
              <p:nvPr>
                <p:custDataLst>
                  <p:tags r:id="rId16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</p:sp>
          <p:sp>
            <p:nvSpPr>
              <p:cNvPr id="49" name="TextBox 18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 b="1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0" name="TextBox 19"/>
            <p:cNvSpPr txBox="1"/>
            <p:nvPr>
              <p:custDataLst>
                <p:tags r:id="rId13"/>
              </p:custDataLst>
            </p:nvPr>
          </p:nvSpPr>
          <p:spPr>
            <a:xfrm>
              <a:off x="10556" y="3563"/>
              <a:ext cx="1689" cy="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80"/>
                </a:lnSpc>
              </a:pPr>
              <a:r>
                <a:rPr lang="en-US" sz="5700" b="1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51" name="Group 20"/>
            <p:cNvGrpSpPr/>
            <p:nvPr/>
          </p:nvGrpSpPr>
          <p:grpSpPr>
            <a:xfrm>
              <a:off x="12894" y="3712"/>
              <a:ext cx="14822" cy="1260"/>
              <a:chOff x="0" y="-95250"/>
              <a:chExt cx="12549071" cy="1066812"/>
            </a:xfrm>
          </p:grpSpPr>
          <p:sp>
            <p:nvSpPr>
              <p:cNvPr id="52" name="TextBox 21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0" y="-95250"/>
                <a:ext cx="4301913" cy="106681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6860"/>
                  </a:lnSpc>
                </a:pPr>
                <a:r>
                  <a:rPr lang="zh-CN" altLang="en-US" sz="4900" b="1" dirty="0">
                    <a:solidFill>
                      <a:srgbClr val="2A4ADF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系统简介</a:t>
                </a:r>
                <a:endParaRPr lang="en-US" sz="4900" b="1" dirty="0">
                  <a:solidFill>
                    <a:srgbClr val="2A4AD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3" name="TextBox 22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4830296" y="191771"/>
                <a:ext cx="7718775" cy="7644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4900"/>
                  </a:lnSpc>
                </a:pPr>
                <a:r>
                  <a:rPr lang="en-US" sz="3500" b="1" spc="349" dirty="0">
                    <a:solidFill>
                      <a:srgbClr val="5A5A5A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System Introduction</a:t>
                </a: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5486400" y="5023485"/>
            <a:ext cx="11049000" cy="1073150"/>
            <a:chOff x="10556" y="3563"/>
            <a:chExt cx="17400" cy="1690"/>
          </a:xfrm>
        </p:grpSpPr>
        <p:grpSp>
          <p:nvGrpSpPr>
            <p:cNvPr id="55" name="Group 16"/>
            <p:cNvGrpSpPr/>
            <p:nvPr/>
          </p:nvGrpSpPr>
          <p:grpSpPr>
            <a:xfrm>
              <a:off x="10556" y="3564"/>
              <a:ext cx="1689" cy="1689"/>
              <a:chOff x="0" y="0"/>
              <a:chExt cx="812800" cy="812800"/>
            </a:xfrm>
          </p:grpSpPr>
          <p:sp>
            <p:nvSpPr>
              <p:cNvPr id="56" name="Freeform 17"/>
              <p:cNvSpPr/>
              <p:nvPr>
                <p:custDataLst>
                  <p:tags r:id="rId11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</p:sp>
          <p:sp>
            <p:nvSpPr>
              <p:cNvPr id="57" name="TextBox 18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 b="1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" name="TextBox 19"/>
            <p:cNvSpPr txBox="1"/>
            <p:nvPr>
              <p:custDataLst>
                <p:tags r:id="rId8"/>
              </p:custDataLst>
            </p:nvPr>
          </p:nvSpPr>
          <p:spPr>
            <a:xfrm>
              <a:off x="10556" y="3563"/>
              <a:ext cx="1689" cy="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80"/>
                </a:lnSpc>
              </a:pPr>
              <a:r>
                <a:rPr lang="en-US" sz="5700" b="1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59" name="Group 20"/>
            <p:cNvGrpSpPr/>
            <p:nvPr/>
          </p:nvGrpSpPr>
          <p:grpSpPr>
            <a:xfrm>
              <a:off x="12894" y="3712"/>
              <a:ext cx="15062" cy="1260"/>
              <a:chOff x="0" y="-95250"/>
              <a:chExt cx="12751953" cy="1066660"/>
            </a:xfrm>
          </p:grpSpPr>
          <p:sp>
            <p:nvSpPr>
              <p:cNvPr id="60" name="TextBox 21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0" y="-95250"/>
                <a:ext cx="4301913" cy="10666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6860"/>
                  </a:lnSpc>
                </a:pPr>
                <a:r>
                  <a:rPr lang="zh-CN" altLang="en-US" sz="4900" b="1" dirty="0">
                    <a:solidFill>
                      <a:srgbClr val="2A4ADF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实验过程</a:t>
                </a:r>
                <a:endParaRPr lang="en-US" sz="4900" b="1" dirty="0">
                  <a:solidFill>
                    <a:srgbClr val="2A4AD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1" name="TextBox 22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4830294" y="191771"/>
                <a:ext cx="7921659" cy="76434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4900"/>
                  </a:lnSpc>
                </a:pPr>
                <a:r>
                  <a:rPr lang="en-US" sz="3500" b="1" spc="349" dirty="0">
                    <a:solidFill>
                      <a:srgbClr val="5A5A5A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Experiment Process</a:t>
                </a: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5486400" y="6415405"/>
            <a:ext cx="10744200" cy="1073150"/>
            <a:chOff x="10556" y="3563"/>
            <a:chExt cx="16920" cy="1690"/>
          </a:xfrm>
        </p:grpSpPr>
        <p:grpSp>
          <p:nvGrpSpPr>
            <p:cNvPr id="63" name="Group 16"/>
            <p:cNvGrpSpPr/>
            <p:nvPr/>
          </p:nvGrpSpPr>
          <p:grpSpPr>
            <a:xfrm>
              <a:off x="10556" y="3564"/>
              <a:ext cx="1689" cy="1689"/>
              <a:chOff x="0" y="0"/>
              <a:chExt cx="812800" cy="812800"/>
            </a:xfrm>
          </p:grpSpPr>
          <p:sp>
            <p:nvSpPr>
              <p:cNvPr id="64" name="Freeform 17"/>
              <p:cNvSpPr/>
              <p:nvPr>
                <p:custDataLst>
                  <p:tags r:id="rId6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</p:sp>
          <p:sp>
            <p:nvSpPr>
              <p:cNvPr id="65" name="TextBox 18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 b="1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" name="TextBox 19"/>
            <p:cNvSpPr txBox="1"/>
            <p:nvPr>
              <p:custDataLst>
                <p:tags r:id="rId3"/>
              </p:custDataLst>
            </p:nvPr>
          </p:nvSpPr>
          <p:spPr>
            <a:xfrm>
              <a:off x="10556" y="3563"/>
              <a:ext cx="1689" cy="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80"/>
                </a:lnSpc>
              </a:pPr>
              <a:r>
                <a:rPr lang="en-US" sz="5700" b="1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67" name="Group 20"/>
            <p:cNvGrpSpPr/>
            <p:nvPr/>
          </p:nvGrpSpPr>
          <p:grpSpPr>
            <a:xfrm>
              <a:off x="12894" y="3712"/>
              <a:ext cx="14582" cy="1260"/>
              <a:chOff x="0" y="-95250"/>
              <a:chExt cx="12345873" cy="1066508"/>
            </a:xfrm>
          </p:grpSpPr>
          <p:sp>
            <p:nvSpPr>
              <p:cNvPr id="68" name="TextBox 2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0" y="-95250"/>
                <a:ext cx="4301913" cy="106650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6860"/>
                  </a:lnSpc>
                </a:pPr>
                <a:r>
                  <a:rPr lang="zh-CN" altLang="en-US" sz="4900" b="1" dirty="0">
                    <a:solidFill>
                      <a:srgbClr val="2A4ADF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实验总结</a:t>
                </a:r>
                <a:endParaRPr lang="en-US" sz="4900" b="1" dirty="0">
                  <a:solidFill>
                    <a:srgbClr val="2A4AD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9" name="TextBox 2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830295" y="191771"/>
                <a:ext cx="7515578" cy="76425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4900"/>
                  </a:lnSpc>
                </a:pPr>
                <a:r>
                  <a:rPr lang="en-US" sz="3500" b="1" spc="349" dirty="0">
                    <a:solidFill>
                      <a:srgbClr val="5A5A5A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Experiment Summary</a:t>
                </a:r>
              </a:p>
            </p:txBody>
          </p:sp>
        </p:grpSp>
      </p:grpSp>
      <p:sp>
        <p:nvSpPr>
          <p:cNvPr id="70" name="Freeform 19"/>
          <p:cNvSpPr/>
          <p:nvPr>
            <p:custDataLst>
              <p:tags r:id="rId2"/>
            </p:custDataLst>
          </p:nvPr>
        </p:nvSpPr>
        <p:spPr>
          <a:xfrm>
            <a:off x="15087600" y="258445"/>
            <a:ext cx="2870835" cy="875665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C57FC27-1BD2-40D6-B255-347451D72C6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8968779"/>
            <a:ext cx="3962400" cy="105977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859845" y="6489700"/>
            <a:ext cx="8101286" cy="2755900"/>
            <a:chOff x="0" y="0"/>
            <a:chExt cx="2133672" cy="7258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33672" cy="725834"/>
            </a:xfrm>
            <a:custGeom>
              <a:avLst/>
              <a:gdLst/>
              <a:ahLst/>
              <a:cxnLst/>
              <a:rect l="l" t="t" r="r" b="b"/>
              <a:pathLst>
                <a:path w="2133672" h="725834">
                  <a:moveTo>
                    <a:pt x="14335" y="0"/>
                  </a:moveTo>
                  <a:lnTo>
                    <a:pt x="2119337" y="0"/>
                  </a:lnTo>
                  <a:cubicBezTo>
                    <a:pt x="2123139" y="0"/>
                    <a:pt x="2126785" y="1510"/>
                    <a:pt x="2129474" y="4199"/>
                  </a:cubicBezTo>
                  <a:cubicBezTo>
                    <a:pt x="2132162" y="6887"/>
                    <a:pt x="2133672" y="10533"/>
                    <a:pt x="2133672" y="14335"/>
                  </a:cubicBezTo>
                  <a:lnTo>
                    <a:pt x="2133672" y="711499"/>
                  </a:lnTo>
                  <a:cubicBezTo>
                    <a:pt x="2133672" y="719416"/>
                    <a:pt x="2127254" y="725834"/>
                    <a:pt x="2119337" y="725834"/>
                  </a:cubicBezTo>
                  <a:lnTo>
                    <a:pt x="14335" y="725834"/>
                  </a:lnTo>
                  <a:cubicBezTo>
                    <a:pt x="10533" y="725834"/>
                    <a:pt x="6887" y="724324"/>
                    <a:pt x="4199" y="721635"/>
                  </a:cubicBezTo>
                  <a:cubicBezTo>
                    <a:pt x="1510" y="718947"/>
                    <a:pt x="0" y="715301"/>
                    <a:pt x="0" y="711499"/>
                  </a:cubicBezTo>
                  <a:lnTo>
                    <a:pt x="0" y="14335"/>
                  </a:lnTo>
                  <a:cubicBezTo>
                    <a:pt x="0" y="10533"/>
                    <a:pt x="1510" y="6887"/>
                    <a:pt x="4199" y="4199"/>
                  </a:cubicBezTo>
                  <a:cubicBezTo>
                    <a:pt x="6887" y="1510"/>
                    <a:pt x="10533" y="0"/>
                    <a:pt x="14335" y="0"/>
                  </a:cubicBezTo>
                  <a:close/>
                </a:path>
              </a:pathLst>
            </a:custGeom>
            <a:solidFill>
              <a:srgbClr val="2A4AD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133672" cy="773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209317" y="7214615"/>
            <a:ext cx="4467225" cy="1125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675"/>
              </a:lnSpc>
            </a:pPr>
            <a:r>
              <a:rPr lang="zh-CN" altLang="en-US" sz="691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实验效果</a:t>
            </a:r>
            <a:endParaRPr lang="en-US" sz="691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44" name="Group 44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8" name="Freeform 48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6" name="TextBox 21">
            <a:extLst>
              <a:ext uri="{FF2B5EF4-FFF2-40B4-BE49-F238E27FC236}">
                <a16:creationId xmlns:a16="http://schemas.microsoft.com/office/drawing/2014/main" id="{B83D7306-A5B2-4E87-B0A7-E1C307348C16}"/>
              </a:ext>
            </a:extLst>
          </p:cNvPr>
          <p:cNvSpPr txBox="1"/>
          <p:nvPr/>
        </p:nvSpPr>
        <p:spPr>
          <a:xfrm>
            <a:off x="11666864" y="7214615"/>
            <a:ext cx="4467225" cy="1125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675"/>
              </a:lnSpc>
            </a:pPr>
            <a:r>
              <a:rPr lang="zh-CN" altLang="en-US" sz="691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实验效果</a:t>
            </a:r>
            <a:endParaRPr lang="en-US" sz="691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14A6AE-2E2F-4153-8BEA-55BF8E50B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23" y="6507444"/>
            <a:ext cx="3900255" cy="27381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809631-42B9-4DC6-9284-3F487E27FA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7392" y="6507444"/>
            <a:ext cx="3879981" cy="27381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7D091C9-6AF1-461B-A579-B2C4591A8C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7392" y="3844315"/>
            <a:ext cx="3852517" cy="23095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84E9CA-780C-4442-A349-3CC43ECC50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27899" y="3844314"/>
            <a:ext cx="3900255" cy="23613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A902406-34DF-40C3-AC54-025004BADF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7715" y="1173190"/>
            <a:ext cx="3852193" cy="24943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7B37259-F2D6-4EA8-B249-DE07C74F85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38223" y="1173190"/>
            <a:ext cx="3852193" cy="251145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D1911E6-2D2B-4444-96BA-636644ACD6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9844" y="3844314"/>
            <a:ext cx="3889931" cy="22770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D77A741-C870-4689-AE4F-6D7E19B3D9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35055" y="3844314"/>
            <a:ext cx="3914022" cy="227685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3241D1DE-B786-4675-B5E3-9CACDE0A93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9843" y="1170115"/>
            <a:ext cx="3889932" cy="249433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72B6B16-20FF-4533-8AF8-C4D8CE2674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79057" y="1187442"/>
            <a:ext cx="3982073" cy="24943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46537">
            <a:off x="-3890996" y="-7422843"/>
            <a:ext cx="24218681" cy="24168225"/>
          </a:xfrm>
          <a:custGeom>
            <a:avLst/>
            <a:gdLst/>
            <a:ahLst/>
            <a:cxnLst/>
            <a:rect l="l" t="t" r="r" b="b"/>
            <a:pathLst>
              <a:path w="24218681" h="24168225">
                <a:moveTo>
                  <a:pt x="0" y="0"/>
                </a:moveTo>
                <a:lnTo>
                  <a:pt x="24218681" y="0"/>
                </a:lnTo>
                <a:lnTo>
                  <a:pt x="24218681" y="24168225"/>
                </a:lnTo>
                <a:lnTo>
                  <a:pt x="0" y="24168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232528">
            <a:off x="15825108" y="3780353"/>
            <a:ext cx="1386544" cy="1585769"/>
          </a:xfrm>
          <a:custGeom>
            <a:avLst/>
            <a:gdLst/>
            <a:ahLst/>
            <a:cxnLst/>
            <a:rect l="l" t="t" r="r" b="b"/>
            <a:pathLst>
              <a:path w="1386544" h="1585769">
                <a:moveTo>
                  <a:pt x="0" y="0"/>
                </a:moveTo>
                <a:lnTo>
                  <a:pt x="1386544" y="0"/>
                </a:lnTo>
                <a:lnTo>
                  <a:pt x="1386544" y="1585768"/>
                </a:lnTo>
                <a:lnTo>
                  <a:pt x="0" y="15857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605019">
            <a:off x="10456819" y="7345037"/>
            <a:ext cx="1766921" cy="2293936"/>
          </a:xfrm>
          <a:custGeom>
            <a:avLst/>
            <a:gdLst/>
            <a:ahLst/>
            <a:cxnLst/>
            <a:rect l="l" t="t" r="r" b="b"/>
            <a:pathLst>
              <a:path w="1766921" h="2293936">
                <a:moveTo>
                  <a:pt x="0" y="0"/>
                </a:moveTo>
                <a:lnTo>
                  <a:pt x="1766922" y="0"/>
                </a:lnTo>
                <a:lnTo>
                  <a:pt x="1766922" y="2293936"/>
                </a:lnTo>
                <a:lnTo>
                  <a:pt x="0" y="22939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H="1">
            <a:off x="15241811" y="5854744"/>
            <a:ext cx="152860" cy="0"/>
          </a:xfrm>
          <a:prstGeom prst="line">
            <a:avLst/>
          </a:prstGeom>
          <a:ln w="857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618842" y="7440986"/>
            <a:ext cx="6473928" cy="128449"/>
            <a:chOff x="0" y="0"/>
            <a:chExt cx="8631904" cy="171265"/>
          </a:xfrm>
        </p:grpSpPr>
        <p:sp>
          <p:nvSpPr>
            <p:cNvPr id="12" name="AutoShape 12"/>
            <p:cNvSpPr/>
            <p:nvPr/>
          </p:nvSpPr>
          <p:spPr>
            <a:xfrm flipH="1" flipV="1">
              <a:off x="951788" y="57150"/>
              <a:ext cx="6407376" cy="56965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H="1" flipV="1">
              <a:off x="0" y="57150"/>
              <a:ext cx="471208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flipH="1">
              <a:off x="590051" y="57150"/>
              <a:ext cx="203326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flipH="1">
              <a:off x="7833959" y="114115"/>
              <a:ext cx="203813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flipH="1" flipV="1">
              <a:off x="8160696" y="114115"/>
              <a:ext cx="471208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618842" y="3341778"/>
            <a:ext cx="5723890" cy="3950622"/>
            <a:chOff x="0" y="-285750"/>
            <a:chExt cx="7631853" cy="526749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4200420"/>
              <a:ext cx="6141876" cy="78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endParaRPr lang="en-US" sz="3600" spc="151" dirty="0">
                <a:solidFill>
                  <a:srgbClr val="FFFFFF">
                    <a:alpha val="69804"/>
                  </a:srgb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0"/>
              <a:ext cx="6141876" cy="3276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1000"/>
                </a:lnSpc>
              </a:pPr>
              <a:r>
                <a:rPr lang="en-US" sz="15000" dirty="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555663"/>
              <a:ext cx="7631853" cy="18414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900"/>
                </a:lnSpc>
              </a:pPr>
              <a:r>
                <a:rPr lang="zh-CN" altLang="en-US" sz="8500" dirty="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实验总结</a:t>
              </a:r>
              <a:endParaRPr lang="en-US" sz="85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7187625" y="-2014180"/>
            <a:ext cx="114300" cy="5773289"/>
            <a:chOff x="0" y="0"/>
            <a:chExt cx="152400" cy="7697719"/>
          </a:xfrm>
        </p:grpSpPr>
        <p:sp>
          <p:nvSpPr>
            <p:cNvPr id="22" name="AutoShape 22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0" name="Freeform 19"/>
          <p:cNvSpPr/>
          <p:nvPr>
            <p:custDataLst>
              <p:tags r:id="rId1"/>
            </p:custDataLst>
          </p:nvPr>
        </p:nvSpPr>
        <p:spPr>
          <a:xfrm>
            <a:off x="15087600" y="258445"/>
            <a:ext cx="2870835" cy="875665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56267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4850663"/>
            <a:ext cx="848828" cy="742725"/>
            <a:chOff x="0" y="0"/>
            <a:chExt cx="812800" cy="7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2A4ADF">
                <a:alpha val="4980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6018248"/>
            <a:ext cx="8877300" cy="3597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	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我们采用的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Real-ESRGAN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算法引入了一个高阶退化建模过程，来更好地模拟复杂的现实世界的“退化现象”。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	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并且使用</a:t>
            </a:r>
            <a:r>
              <a:rPr lang="en-US" altLang="zh-CN" sz="3200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sinc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滤波器（公式见右侧）模拟了常见的振铃以及合成过程中的伪影。</a:t>
            </a:r>
            <a:endParaRPr lang="en-US" sz="32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Freeform 27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4">
            <a:extLst>
              <a:ext uri="{FF2B5EF4-FFF2-40B4-BE49-F238E27FC236}">
                <a16:creationId xmlns:a16="http://schemas.microsoft.com/office/drawing/2014/main" id="{EABB02CB-B801-458A-A89E-308A1D8687CE}"/>
              </a:ext>
            </a:extLst>
          </p:cNvPr>
          <p:cNvGrpSpPr/>
          <p:nvPr/>
        </p:nvGrpSpPr>
        <p:grpSpPr>
          <a:xfrm>
            <a:off x="1028700" y="1684089"/>
            <a:ext cx="5676900" cy="2392611"/>
            <a:chOff x="0" y="0"/>
            <a:chExt cx="2046713" cy="911121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9B88E2D7-B537-46F1-B4F1-99FCBCD42FAA}"/>
                </a:ext>
              </a:extLst>
            </p:cNvPr>
            <p:cNvSpPr/>
            <p:nvPr/>
          </p:nvSpPr>
          <p:spPr>
            <a:xfrm>
              <a:off x="0" y="0"/>
              <a:ext cx="2046713" cy="911121"/>
            </a:xfrm>
            <a:custGeom>
              <a:avLst/>
              <a:gdLst/>
              <a:ahLst/>
              <a:cxnLst/>
              <a:rect l="l" t="t" r="r" b="b"/>
              <a:pathLst>
                <a:path w="2046713" h="911121">
                  <a:moveTo>
                    <a:pt x="19925" y="0"/>
                  </a:moveTo>
                  <a:lnTo>
                    <a:pt x="2026788" y="0"/>
                  </a:lnTo>
                  <a:cubicBezTo>
                    <a:pt x="2032073" y="0"/>
                    <a:pt x="2037141" y="2099"/>
                    <a:pt x="2040877" y="5836"/>
                  </a:cubicBezTo>
                  <a:cubicBezTo>
                    <a:pt x="2044614" y="9572"/>
                    <a:pt x="2046713" y="14640"/>
                    <a:pt x="2046713" y="19925"/>
                  </a:cubicBezTo>
                  <a:lnTo>
                    <a:pt x="2046713" y="891196"/>
                  </a:lnTo>
                  <a:cubicBezTo>
                    <a:pt x="2046713" y="902200"/>
                    <a:pt x="2037793" y="911121"/>
                    <a:pt x="2026788" y="911121"/>
                  </a:cubicBezTo>
                  <a:lnTo>
                    <a:pt x="19925" y="911121"/>
                  </a:lnTo>
                  <a:cubicBezTo>
                    <a:pt x="14640" y="911121"/>
                    <a:pt x="9572" y="909021"/>
                    <a:pt x="5836" y="905285"/>
                  </a:cubicBezTo>
                  <a:cubicBezTo>
                    <a:pt x="2099" y="901548"/>
                    <a:pt x="0" y="896480"/>
                    <a:pt x="0" y="891196"/>
                  </a:cubicBezTo>
                  <a:lnTo>
                    <a:pt x="0" y="19925"/>
                  </a:lnTo>
                  <a:cubicBezTo>
                    <a:pt x="0" y="14640"/>
                    <a:pt x="2099" y="9572"/>
                    <a:pt x="5836" y="5836"/>
                  </a:cubicBezTo>
                  <a:cubicBezTo>
                    <a:pt x="9572" y="2099"/>
                    <a:pt x="14640" y="0"/>
                    <a:pt x="19925" y="0"/>
                  </a:cubicBezTo>
                  <a:close/>
                </a:path>
              </a:pathLst>
            </a:custGeom>
            <a:solidFill>
              <a:srgbClr val="2A4ADF"/>
            </a:solidFill>
          </p:spPr>
        </p:sp>
        <p:sp>
          <p:nvSpPr>
            <p:cNvPr id="31" name="TextBox 6">
              <a:extLst>
                <a:ext uri="{FF2B5EF4-FFF2-40B4-BE49-F238E27FC236}">
                  <a16:creationId xmlns:a16="http://schemas.microsoft.com/office/drawing/2014/main" id="{B08B641B-2001-4FE8-B9FB-2C41B7A79A1C}"/>
                </a:ext>
              </a:extLst>
            </p:cNvPr>
            <p:cNvSpPr txBox="1"/>
            <p:nvPr/>
          </p:nvSpPr>
          <p:spPr>
            <a:xfrm>
              <a:off x="0" y="-47625"/>
              <a:ext cx="2046713" cy="958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7DF69F58-92C7-4C91-9CAB-E888148CD728}"/>
              </a:ext>
            </a:extLst>
          </p:cNvPr>
          <p:cNvSpPr txBox="1"/>
          <p:nvPr/>
        </p:nvSpPr>
        <p:spPr>
          <a:xfrm>
            <a:off x="2103038" y="2255240"/>
            <a:ext cx="4721860" cy="1125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75"/>
              </a:lnSpc>
            </a:pPr>
            <a:r>
              <a:rPr lang="zh-CN" altLang="en-US" sz="691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实验总结</a:t>
            </a:r>
            <a:endParaRPr lang="en-US" sz="691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53E01F04-8394-4CB1-8BD6-29DB3DBC2CC5}"/>
              </a:ext>
            </a:extLst>
          </p:cNvPr>
          <p:cNvSpPr txBox="1"/>
          <p:nvPr/>
        </p:nvSpPr>
        <p:spPr>
          <a:xfrm>
            <a:off x="8410575" y="1637465"/>
            <a:ext cx="8877300" cy="3597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Hint: 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什么是退化现象？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	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退化现象指的是在图像获取过程中出现的各种失真和失真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比如模糊、噪声、畸变等。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	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这些都会导致原始高清图像在成像过程中出现质量下降。</a:t>
            </a:r>
            <a:endParaRPr lang="en-US" sz="32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9674704-45E4-41D9-AF17-03592CF6B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2025" y="6821106"/>
            <a:ext cx="7651143" cy="173751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1684089"/>
            <a:ext cx="5676900" cy="2392611"/>
            <a:chOff x="0" y="0"/>
            <a:chExt cx="2046713" cy="9111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6713" cy="911121"/>
            </a:xfrm>
            <a:custGeom>
              <a:avLst/>
              <a:gdLst/>
              <a:ahLst/>
              <a:cxnLst/>
              <a:rect l="l" t="t" r="r" b="b"/>
              <a:pathLst>
                <a:path w="2046713" h="911121">
                  <a:moveTo>
                    <a:pt x="19925" y="0"/>
                  </a:moveTo>
                  <a:lnTo>
                    <a:pt x="2026788" y="0"/>
                  </a:lnTo>
                  <a:cubicBezTo>
                    <a:pt x="2032073" y="0"/>
                    <a:pt x="2037141" y="2099"/>
                    <a:pt x="2040877" y="5836"/>
                  </a:cubicBezTo>
                  <a:cubicBezTo>
                    <a:pt x="2044614" y="9572"/>
                    <a:pt x="2046713" y="14640"/>
                    <a:pt x="2046713" y="19925"/>
                  </a:cubicBezTo>
                  <a:lnTo>
                    <a:pt x="2046713" y="891196"/>
                  </a:lnTo>
                  <a:cubicBezTo>
                    <a:pt x="2046713" y="902200"/>
                    <a:pt x="2037793" y="911121"/>
                    <a:pt x="2026788" y="911121"/>
                  </a:cubicBezTo>
                  <a:lnTo>
                    <a:pt x="19925" y="911121"/>
                  </a:lnTo>
                  <a:cubicBezTo>
                    <a:pt x="14640" y="911121"/>
                    <a:pt x="9572" y="909021"/>
                    <a:pt x="5836" y="905285"/>
                  </a:cubicBezTo>
                  <a:cubicBezTo>
                    <a:pt x="2099" y="901548"/>
                    <a:pt x="0" y="896480"/>
                    <a:pt x="0" y="891196"/>
                  </a:cubicBezTo>
                  <a:lnTo>
                    <a:pt x="0" y="19925"/>
                  </a:lnTo>
                  <a:cubicBezTo>
                    <a:pt x="0" y="14640"/>
                    <a:pt x="2099" y="9572"/>
                    <a:pt x="5836" y="5836"/>
                  </a:cubicBezTo>
                  <a:cubicBezTo>
                    <a:pt x="9572" y="2099"/>
                    <a:pt x="14640" y="0"/>
                    <a:pt x="19925" y="0"/>
                  </a:cubicBezTo>
                  <a:close/>
                </a:path>
              </a:pathLst>
            </a:custGeom>
            <a:solidFill>
              <a:srgbClr val="2A4AD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046713" cy="958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03038" y="2255240"/>
            <a:ext cx="4721860" cy="1125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75"/>
              </a:lnSpc>
            </a:pPr>
            <a:r>
              <a:rPr lang="zh-CN" altLang="en-US" sz="691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存在问题</a:t>
            </a:r>
            <a:endParaRPr lang="en-US" sz="691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Freeform 31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3" name="TextBox 33"/>
          <p:cNvSpPr txBox="1"/>
          <p:nvPr/>
        </p:nvSpPr>
        <p:spPr>
          <a:xfrm>
            <a:off x="1062037" y="5469079"/>
            <a:ext cx="7388369" cy="3597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	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目前，本项目对一些室内场景，或者一些细微的纹理的超分辨率效果还有待提升，我们认为，这可能是由于训练数据中缺少相应的数据，以及模型结构的特点所导致的。</a:t>
            </a:r>
            <a:endParaRPr lang="en-US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5872CC-B181-4A64-8AEC-DCF327A9B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0712" y="2620252"/>
            <a:ext cx="8463476" cy="5516811"/>
          </a:xfrm>
          <a:prstGeom prst="rect">
            <a:avLst/>
          </a:prstGeom>
        </p:spPr>
      </p:pic>
      <p:grpSp>
        <p:nvGrpSpPr>
          <p:cNvPr id="36" name="Group 4">
            <a:extLst>
              <a:ext uri="{FF2B5EF4-FFF2-40B4-BE49-F238E27FC236}">
                <a16:creationId xmlns:a16="http://schemas.microsoft.com/office/drawing/2014/main" id="{298DEFBA-2122-4C92-A927-05CE5586EF91}"/>
              </a:ext>
            </a:extLst>
          </p:cNvPr>
          <p:cNvGrpSpPr/>
          <p:nvPr/>
        </p:nvGrpSpPr>
        <p:grpSpPr>
          <a:xfrm>
            <a:off x="1028700" y="4457700"/>
            <a:ext cx="848828" cy="742725"/>
            <a:chOff x="0" y="0"/>
            <a:chExt cx="812800" cy="711200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F073033-AA0F-4C5E-9A08-EA019E868F39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2A4ADF">
                <a:alpha val="49804"/>
              </a:srgbClr>
            </a:solidFill>
          </p:spPr>
        </p:sp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14F706C8-B513-49B4-B44D-21A39C5FB76E}"/>
                </a:ext>
              </a:extLst>
            </p:cNvPr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76535" y="1634573"/>
            <a:ext cx="15611465" cy="7453258"/>
            <a:chOff x="0" y="0"/>
            <a:chExt cx="4111661" cy="1962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11661" cy="1962998"/>
            </a:xfrm>
            <a:custGeom>
              <a:avLst/>
              <a:gdLst/>
              <a:ahLst/>
              <a:cxnLst/>
              <a:rect l="l" t="t" r="r" b="b"/>
              <a:pathLst>
                <a:path w="4111661" h="1962998">
                  <a:moveTo>
                    <a:pt x="0" y="0"/>
                  </a:moveTo>
                  <a:lnTo>
                    <a:pt x="4111661" y="0"/>
                  </a:lnTo>
                  <a:lnTo>
                    <a:pt x="4111661" y="1962998"/>
                  </a:lnTo>
                  <a:lnTo>
                    <a:pt x="0" y="1962998"/>
                  </a:lnTo>
                  <a:close/>
                </a:path>
              </a:pathLst>
            </a:custGeom>
            <a:solidFill>
              <a:srgbClr val="2A4A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111661" cy="2010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 b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16444303" y="1634573"/>
            <a:ext cx="1843697" cy="1839856"/>
          </a:xfrm>
          <a:custGeom>
            <a:avLst/>
            <a:gdLst/>
            <a:ahLst/>
            <a:cxnLst/>
            <a:rect l="l" t="t" r="r" b="b"/>
            <a:pathLst>
              <a:path w="1843697" h="1839856">
                <a:moveTo>
                  <a:pt x="0" y="0"/>
                </a:moveTo>
                <a:lnTo>
                  <a:pt x="1843697" y="0"/>
                </a:lnTo>
                <a:lnTo>
                  <a:pt x="1843697" y="1839856"/>
                </a:lnTo>
                <a:lnTo>
                  <a:pt x="0" y="1839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7086328" y="1634573"/>
            <a:ext cx="1201672" cy="1199168"/>
          </a:xfrm>
          <a:custGeom>
            <a:avLst/>
            <a:gdLst/>
            <a:ahLst/>
            <a:cxnLst/>
            <a:rect l="l" t="t" r="r" b="b"/>
            <a:pathLst>
              <a:path w="1201672" h="1199168">
                <a:moveTo>
                  <a:pt x="0" y="0"/>
                </a:moveTo>
                <a:lnTo>
                  <a:pt x="1201672" y="0"/>
                </a:lnTo>
                <a:lnTo>
                  <a:pt x="1201672" y="1199169"/>
                </a:lnTo>
                <a:lnTo>
                  <a:pt x="0" y="11991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67000" y="7247976"/>
            <a:ext cx="1843697" cy="1839856"/>
          </a:xfrm>
          <a:custGeom>
            <a:avLst/>
            <a:gdLst/>
            <a:ahLst/>
            <a:cxnLst/>
            <a:rect l="l" t="t" r="r" b="b"/>
            <a:pathLst>
              <a:path w="1843697" h="1839856">
                <a:moveTo>
                  <a:pt x="0" y="0"/>
                </a:moveTo>
                <a:lnTo>
                  <a:pt x="1843696" y="0"/>
                </a:lnTo>
                <a:lnTo>
                  <a:pt x="1843696" y="1839856"/>
                </a:lnTo>
                <a:lnTo>
                  <a:pt x="0" y="1839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667000" y="7888663"/>
            <a:ext cx="1201672" cy="1199168"/>
          </a:xfrm>
          <a:custGeom>
            <a:avLst/>
            <a:gdLst/>
            <a:ahLst/>
            <a:cxnLst/>
            <a:rect l="l" t="t" r="r" b="b"/>
            <a:pathLst>
              <a:path w="1201672" h="1199168">
                <a:moveTo>
                  <a:pt x="0" y="0"/>
                </a:moveTo>
                <a:lnTo>
                  <a:pt x="1201671" y="0"/>
                </a:lnTo>
                <a:lnTo>
                  <a:pt x="1201671" y="1199169"/>
                </a:lnTo>
                <a:lnTo>
                  <a:pt x="0" y="11991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8877992"/>
            <a:ext cx="1411950" cy="1409008"/>
          </a:xfrm>
          <a:custGeom>
            <a:avLst/>
            <a:gdLst/>
            <a:ahLst/>
            <a:cxnLst/>
            <a:rect l="l" t="t" r="r" b="b"/>
            <a:pathLst>
              <a:path w="1411950" h="1409008">
                <a:moveTo>
                  <a:pt x="0" y="0"/>
                </a:moveTo>
                <a:lnTo>
                  <a:pt x="1411950" y="0"/>
                </a:lnTo>
                <a:lnTo>
                  <a:pt x="1411950" y="1409008"/>
                </a:lnTo>
                <a:lnTo>
                  <a:pt x="0" y="14090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234203" y="3844209"/>
            <a:ext cx="7973287" cy="2995598"/>
            <a:chOff x="0" y="-247649"/>
            <a:chExt cx="10631049" cy="399413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47649"/>
              <a:ext cx="10631049" cy="2816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00"/>
                </a:lnSpc>
              </a:pPr>
              <a:r>
                <a:rPr lang="en-US" sz="13000" b="1" dirty="0" err="1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感谢观看</a:t>
              </a:r>
              <a:endParaRPr lang="en-US" sz="130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26519"/>
              <a:ext cx="10631049" cy="1419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100"/>
                </a:lnSpc>
              </a:pPr>
              <a:r>
                <a:rPr lang="en-US" sz="6500" b="1" spc="3146" dirty="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Thanks!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1550" y="2371117"/>
            <a:ext cx="114300" cy="5773289"/>
            <a:chOff x="0" y="0"/>
            <a:chExt cx="152400" cy="7697719"/>
          </a:xfrm>
        </p:grpSpPr>
        <p:sp>
          <p:nvSpPr>
            <p:cNvPr id="19" name="AutoShape 19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7" name="TextBox 25"/>
          <p:cNvSpPr txBox="1"/>
          <p:nvPr>
            <p:custDataLst>
              <p:tags r:id="rId1"/>
            </p:custDataLst>
          </p:nvPr>
        </p:nvSpPr>
        <p:spPr>
          <a:xfrm>
            <a:off x="9982360" y="7277398"/>
            <a:ext cx="2438240" cy="418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b="1" dirty="0" err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汇报人</a:t>
            </a:r>
            <a:r>
              <a:rPr lang="en-US" sz="26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zh-CN" altLang="en-US" sz="26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巩羽飞</a:t>
            </a:r>
            <a:endParaRPr lang="en-US" sz="2600" b="1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8" name="TextBox 26"/>
          <p:cNvSpPr txBox="1"/>
          <p:nvPr>
            <p:custDataLst>
              <p:tags r:id="rId2"/>
            </p:custDataLst>
          </p:nvPr>
        </p:nvSpPr>
        <p:spPr>
          <a:xfrm>
            <a:off x="12649200" y="7277398"/>
            <a:ext cx="3515518" cy="418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时间：2024</a:t>
            </a:r>
            <a:r>
              <a:rPr lang="zh-CN" altLang="en-US" sz="26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</a:t>
            </a:r>
            <a:r>
              <a:rPr lang="en-US" altLang="zh-CN" sz="26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06</a:t>
            </a:r>
            <a:r>
              <a:rPr lang="en-US" sz="26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月05日</a:t>
            </a:r>
          </a:p>
        </p:txBody>
      </p:sp>
      <p:sp>
        <p:nvSpPr>
          <p:cNvPr id="29" name="Freeform 19"/>
          <p:cNvSpPr/>
          <p:nvPr>
            <p:custDataLst>
              <p:tags r:id="rId3"/>
            </p:custDataLst>
          </p:nvPr>
        </p:nvSpPr>
        <p:spPr>
          <a:xfrm>
            <a:off x="15697213" y="57164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46537">
            <a:off x="-3890996" y="-7422843"/>
            <a:ext cx="24218681" cy="24168225"/>
          </a:xfrm>
          <a:custGeom>
            <a:avLst/>
            <a:gdLst/>
            <a:ahLst/>
            <a:cxnLst/>
            <a:rect l="l" t="t" r="r" b="b"/>
            <a:pathLst>
              <a:path w="24218681" h="24168225">
                <a:moveTo>
                  <a:pt x="0" y="0"/>
                </a:moveTo>
                <a:lnTo>
                  <a:pt x="24218681" y="0"/>
                </a:lnTo>
                <a:lnTo>
                  <a:pt x="24218681" y="24168225"/>
                </a:lnTo>
                <a:lnTo>
                  <a:pt x="0" y="24168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232528">
            <a:off x="15825108" y="3780353"/>
            <a:ext cx="1386544" cy="1585769"/>
          </a:xfrm>
          <a:custGeom>
            <a:avLst/>
            <a:gdLst/>
            <a:ahLst/>
            <a:cxnLst/>
            <a:rect l="l" t="t" r="r" b="b"/>
            <a:pathLst>
              <a:path w="1386544" h="1585769">
                <a:moveTo>
                  <a:pt x="0" y="0"/>
                </a:moveTo>
                <a:lnTo>
                  <a:pt x="1386544" y="0"/>
                </a:lnTo>
                <a:lnTo>
                  <a:pt x="1386544" y="1585768"/>
                </a:lnTo>
                <a:lnTo>
                  <a:pt x="0" y="15857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605019">
            <a:off x="10456819" y="7345037"/>
            <a:ext cx="1766921" cy="2293936"/>
          </a:xfrm>
          <a:custGeom>
            <a:avLst/>
            <a:gdLst/>
            <a:ahLst/>
            <a:cxnLst/>
            <a:rect l="l" t="t" r="r" b="b"/>
            <a:pathLst>
              <a:path w="1766921" h="2293936">
                <a:moveTo>
                  <a:pt x="0" y="0"/>
                </a:moveTo>
                <a:lnTo>
                  <a:pt x="1766922" y="0"/>
                </a:lnTo>
                <a:lnTo>
                  <a:pt x="1766922" y="2293936"/>
                </a:lnTo>
                <a:lnTo>
                  <a:pt x="0" y="22939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H="1">
            <a:off x="15241811" y="5854744"/>
            <a:ext cx="152860" cy="0"/>
          </a:xfrm>
          <a:prstGeom prst="line">
            <a:avLst/>
          </a:prstGeom>
          <a:ln w="857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618842" y="7440986"/>
            <a:ext cx="6473928" cy="128449"/>
            <a:chOff x="0" y="0"/>
            <a:chExt cx="8631904" cy="171265"/>
          </a:xfrm>
        </p:grpSpPr>
        <p:sp>
          <p:nvSpPr>
            <p:cNvPr id="12" name="AutoShape 12"/>
            <p:cNvSpPr/>
            <p:nvPr/>
          </p:nvSpPr>
          <p:spPr>
            <a:xfrm flipH="1" flipV="1">
              <a:off x="951788" y="57150"/>
              <a:ext cx="6407376" cy="56965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H="1" flipV="1">
              <a:off x="0" y="57150"/>
              <a:ext cx="471208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flipH="1">
              <a:off x="590051" y="57150"/>
              <a:ext cx="203326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flipH="1">
              <a:off x="7833959" y="114115"/>
              <a:ext cx="203813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flipH="1" flipV="1">
              <a:off x="8160696" y="114115"/>
              <a:ext cx="471208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618842" y="3341778"/>
            <a:ext cx="5723890" cy="3950622"/>
            <a:chOff x="0" y="-285750"/>
            <a:chExt cx="7631853" cy="526749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4200420"/>
              <a:ext cx="6141876" cy="78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endParaRPr lang="en-US" sz="3600" spc="151" dirty="0">
                <a:solidFill>
                  <a:srgbClr val="FFFFFF">
                    <a:alpha val="69804"/>
                  </a:srgb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0"/>
              <a:ext cx="6141876" cy="3276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1000"/>
                </a:lnSpc>
              </a:pPr>
              <a:r>
                <a:rPr lang="en-US" sz="1500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555663"/>
              <a:ext cx="7631853" cy="18414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900"/>
                </a:lnSpc>
              </a:pPr>
              <a:r>
                <a:rPr lang="zh-CN" altLang="en-US" sz="8500" dirty="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问题描述</a:t>
              </a:r>
              <a:endParaRPr lang="en-US" sz="85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7187625" y="-2014180"/>
            <a:ext cx="114300" cy="5773289"/>
            <a:chOff x="0" y="0"/>
            <a:chExt cx="152400" cy="7697719"/>
          </a:xfrm>
        </p:grpSpPr>
        <p:sp>
          <p:nvSpPr>
            <p:cNvPr id="22" name="AutoShape 22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0" name="Freeform 19"/>
          <p:cNvSpPr/>
          <p:nvPr>
            <p:custDataLst>
              <p:tags r:id="rId1"/>
            </p:custDataLst>
          </p:nvPr>
        </p:nvSpPr>
        <p:spPr>
          <a:xfrm>
            <a:off x="15087600" y="258445"/>
            <a:ext cx="2870835" cy="875665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1562100"/>
            <a:ext cx="8115300" cy="1082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675"/>
              </a:lnSpc>
            </a:pPr>
            <a:r>
              <a:rPr lang="zh-CN" altLang="en-US" sz="6910" b="1" dirty="0">
                <a:solidFill>
                  <a:srgbClr val="2A4AD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图像超分辨率简介</a:t>
            </a:r>
            <a:endParaRPr lang="en-US" sz="6910" b="1" dirty="0">
              <a:solidFill>
                <a:srgbClr val="2A4AD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28700" y="3238500"/>
            <a:ext cx="9741104" cy="5687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效果：</a:t>
            </a:r>
            <a:endParaRPr lang="en-US" altLang="zh-CN" sz="3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低分辨率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 </a:t>
            </a:r>
            <a:r>
              <a:rPr lang="en-US" altLang="zh-CN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-&gt;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高分辨率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图像（如右图）</a:t>
            </a:r>
          </a:p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应用：</a:t>
            </a:r>
            <a:endParaRPr lang="en-US" altLang="zh-CN" sz="3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图像增强、监控视频分析、医学图像诊断</a:t>
            </a:r>
            <a:r>
              <a:rPr lang="en-US" altLang="zh-CN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目的：</a:t>
            </a:r>
            <a:endParaRPr lang="en-US" altLang="zh-CN" sz="3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获得更多的</a:t>
            </a:r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细节信息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，提高</a:t>
            </a:r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图像质量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，并且在一些应用中提供更准确的分析结果。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7145000" y="3028652"/>
            <a:ext cx="114300" cy="5773289"/>
            <a:chOff x="0" y="0"/>
            <a:chExt cx="152400" cy="7697719"/>
          </a:xfrm>
        </p:grpSpPr>
        <p:sp>
          <p:nvSpPr>
            <p:cNvPr id="17" name="AutoShape 17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614D4C9-0B97-4425-9740-09A91433D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9425" y="3238500"/>
            <a:ext cx="2953601" cy="5430513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AB3B117-FA78-4E38-AEE1-D70C2712A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3026" y="3238500"/>
            <a:ext cx="2944254" cy="543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7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TextBox 46"/>
          <p:cNvSpPr txBox="1"/>
          <p:nvPr/>
        </p:nvSpPr>
        <p:spPr>
          <a:xfrm>
            <a:off x="1028700" y="1111250"/>
            <a:ext cx="10213188" cy="1125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675"/>
              </a:lnSpc>
            </a:pPr>
            <a:r>
              <a:rPr lang="zh-CN" altLang="en-US" sz="6910" b="1" dirty="0">
                <a:solidFill>
                  <a:srgbClr val="2A4AD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实验中需要考虑的问题</a:t>
            </a:r>
            <a:endParaRPr lang="en-US" sz="6910" b="1" dirty="0">
              <a:solidFill>
                <a:srgbClr val="2A4AD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51" name="Group 51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5" name="Freeform 55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2" name="Group 23">
            <a:extLst>
              <a:ext uri="{FF2B5EF4-FFF2-40B4-BE49-F238E27FC236}">
                <a16:creationId xmlns:a16="http://schemas.microsoft.com/office/drawing/2014/main" id="{DDB71E61-6A26-4546-B943-1B5845BE9DE7}"/>
              </a:ext>
            </a:extLst>
          </p:cNvPr>
          <p:cNvGrpSpPr/>
          <p:nvPr/>
        </p:nvGrpSpPr>
        <p:grpSpPr>
          <a:xfrm>
            <a:off x="1566862" y="3390900"/>
            <a:ext cx="5499100" cy="2249638"/>
            <a:chOff x="0" y="0"/>
            <a:chExt cx="1448323" cy="592497"/>
          </a:xfrm>
        </p:grpSpPr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6F1B108B-7E4A-48CE-8E22-3CFF9CF6F2C7}"/>
                </a:ext>
              </a:extLst>
            </p:cNvPr>
            <p:cNvSpPr/>
            <p:nvPr/>
          </p:nvSpPr>
          <p:spPr>
            <a:xfrm>
              <a:off x="0" y="0"/>
              <a:ext cx="1448323" cy="592497"/>
            </a:xfrm>
            <a:custGeom>
              <a:avLst/>
              <a:gdLst/>
              <a:ahLst/>
              <a:cxnLst/>
              <a:rect l="l" t="t" r="r" b="b"/>
              <a:pathLst>
                <a:path w="1448323" h="592497">
                  <a:moveTo>
                    <a:pt x="28157" y="0"/>
                  </a:moveTo>
                  <a:lnTo>
                    <a:pt x="1420166" y="0"/>
                  </a:lnTo>
                  <a:cubicBezTo>
                    <a:pt x="1435716" y="0"/>
                    <a:pt x="1448323" y="12606"/>
                    <a:pt x="1448323" y="28157"/>
                  </a:cubicBezTo>
                  <a:lnTo>
                    <a:pt x="1448323" y="564340"/>
                  </a:lnTo>
                  <a:cubicBezTo>
                    <a:pt x="1448323" y="571808"/>
                    <a:pt x="1445356" y="578970"/>
                    <a:pt x="1440076" y="584250"/>
                  </a:cubicBezTo>
                  <a:cubicBezTo>
                    <a:pt x="1434795" y="589531"/>
                    <a:pt x="1427633" y="592497"/>
                    <a:pt x="1420166" y="592497"/>
                  </a:cubicBezTo>
                  <a:lnTo>
                    <a:pt x="28157" y="592497"/>
                  </a:lnTo>
                  <a:cubicBezTo>
                    <a:pt x="12606" y="592497"/>
                    <a:pt x="0" y="579891"/>
                    <a:pt x="0" y="564340"/>
                  </a:cubicBezTo>
                  <a:lnTo>
                    <a:pt x="0" y="28157"/>
                  </a:lnTo>
                  <a:cubicBezTo>
                    <a:pt x="0" y="12606"/>
                    <a:pt x="12606" y="0"/>
                    <a:pt x="28157" y="0"/>
                  </a:cubicBezTo>
                  <a:close/>
                </a:path>
              </a:pathLst>
            </a:custGeom>
            <a:solidFill>
              <a:srgbClr val="2A4ADF"/>
            </a:solidFill>
          </p:spPr>
        </p:sp>
        <p:sp>
          <p:nvSpPr>
            <p:cNvPr id="74" name="TextBox 25">
              <a:extLst>
                <a:ext uri="{FF2B5EF4-FFF2-40B4-BE49-F238E27FC236}">
                  <a16:creationId xmlns:a16="http://schemas.microsoft.com/office/drawing/2014/main" id="{A1964FE8-75CA-459A-A437-29811AEDD189}"/>
                </a:ext>
              </a:extLst>
            </p:cNvPr>
            <p:cNvSpPr txBox="1"/>
            <p:nvPr/>
          </p:nvSpPr>
          <p:spPr>
            <a:xfrm>
              <a:off x="0" y="-47625"/>
              <a:ext cx="1448323" cy="640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5" name="Group 26">
            <a:extLst>
              <a:ext uri="{FF2B5EF4-FFF2-40B4-BE49-F238E27FC236}">
                <a16:creationId xmlns:a16="http://schemas.microsoft.com/office/drawing/2014/main" id="{FC135181-4D67-4AA0-B49F-4BB054802B9A}"/>
              </a:ext>
            </a:extLst>
          </p:cNvPr>
          <p:cNvGrpSpPr/>
          <p:nvPr/>
        </p:nvGrpSpPr>
        <p:grpSpPr>
          <a:xfrm>
            <a:off x="1138237" y="3677836"/>
            <a:ext cx="1009650" cy="1009650"/>
            <a:chOff x="0" y="0"/>
            <a:chExt cx="1346200" cy="1346200"/>
          </a:xfrm>
        </p:grpSpPr>
        <p:grpSp>
          <p:nvGrpSpPr>
            <p:cNvPr id="76" name="Group 27">
              <a:extLst>
                <a:ext uri="{FF2B5EF4-FFF2-40B4-BE49-F238E27FC236}">
                  <a16:creationId xmlns:a16="http://schemas.microsoft.com/office/drawing/2014/main" id="{4B3D08DF-39DD-4AFC-8D0D-331E5103E5E5}"/>
                </a:ext>
              </a:extLst>
            </p:cNvPr>
            <p:cNvGrpSpPr/>
            <p:nvPr/>
          </p:nvGrpSpPr>
          <p:grpSpPr>
            <a:xfrm>
              <a:off x="0" y="0"/>
              <a:ext cx="1346200" cy="1346200"/>
              <a:chOff x="0" y="0"/>
              <a:chExt cx="812800" cy="812800"/>
            </a:xfrm>
          </p:grpSpPr>
          <p:sp>
            <p:nvSpPr>
              <p:cNvPr id="81" name="Freeform 28">
                <a:extLst>
                  <a:ext uri="{FF2B5EF4-FFF2-40B4-BE49-F238E27FC236}">
                    <a16:creationId xmlns:a16="http://schemas.microsoft.com/office/drawing/2014/main" id="{80DB678A-9C41-4AA7-868E-41E65FB1CA9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82" name="TextBox 29">
                <a:extLst>
                  <a:ext uri="{FF2B5EF4-FFF2-40B4-BE49-F238E27FC236}">
                    <a16:creationId xmlns:a16="http://schemas.microsoft.com/office/drawing/2014/main" id="{70499A3B-2C9A-4FA6-BA33-8A986A8FDC7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7" name="Group 30">
              <a:extLst>
                <a:ext uri="{FF2B5EF4-FFF2-40B4-BE49-F238E27FC236}">
                  <a16:creationId xmlns:a16="http://schemas.microsoft.com/office/drawing/2014/main" id="{A7A41248-AFF2-4596-83E5-9DA2F803569A}"/>
                </a:ext>
              </a:extLst>
            </p:cNvPr>
            <p:cNvGrpSpPr/>
            <p:nvPr/>
          </p:nvGrpSpPr>
          <p:grpSpPr>
            <a:xfrm>
              <a:off x="101600" y="101600"/>
              <a:ext cx="1143000" cy="1143000"/>
              <a:chOff x="0" y="0"/>
              <a:chExt cx="812800" cy="812800"/>
            </a:xfrm>
          </p:grpSpPr>
          <p:sp>
            <p:nvSpPr>
              <p:cNvPr id="79" name="Freeform 31">
                <a:extLst>
                  <a:ext uri="{FF2B5EF4-FFF2-40B4-BE49-F238E27FC236}">
                    <a16:creationId xmlns:a16="http://schemas.microsoft.com/office/drawing/2014/main" id="{EADFC9F3-F9DA-4C27-A38E-4E84D74800B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0" name="TextBox 32">
                <a:extLst>
                  <a:ext uri="{FF2B5EF4-FFF2-40B4-BE49-F238E27FC236}">
                    <a16:creationId xmlns:a16="http://schemas.microsoft.com/office/drawing/2014/main" id="{3DE5B005-A38E-4563-ADD6-5BE219E305B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8" name="Freeform 33">
              <a:extLst>
                <a:ext uri="{FF2B5EF4-FFF2-40B4-BE49-F238E27FC236}">
                  <a16:creationId xmlns:a16="http://schemas.microsoft.com/office/drawing/2014/main" id="{C0E4DB25-8E51-47FF-AC50-931AB01F3B1B}"/>
                </a:ext>
              </a:extLst>
            </p:cNvPr>
            <p:cNvSpPr/>
            <p:nvPr/>
          </p:nvSpPr>
          <p:spPr>
            <a:xfrm>
              <a:off x="273418" y="273418"/>
              <a:ext cx="799365" cy="799365"/>
            </a:xfrm>
            <a:custGeom>
              <a:avLst/>
              <a:gdLst/>
              <a:ahLst/>
              <a:cxnLst/>
              <a:rect l="l" t="t" r="r" b="b"/>
              <a:pathLst>
                <a:path w="799365" h="799365">
                  <a:moveTo>
                    <a:pt x="0" y="0"/>
                  </a:moveTo>
                  <a:lnTo>
                    <a:pt x="799364" y="0"/>
                  </a:lnTo>
                  <a:lnTo>
                    <a:pt x="799364" y="799364"/>
                  </a:lnTo>
                  <a:lnTo>
                    <a:pt x="0" y="799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3" name="Group 34">
            <a:extLst>
              <a:ext uri="{FF2B5EF4-FFF2-40B4-BE49-F238E27FC236}">
                <a16:creationId xmlns:a16="http://schemas.microsoft.com/office/drawing/2014/main" id="{E67AD3DC-4E14-4D45-819F-94668D6C3DBF}"/>
              </a:ext>
            </a:extLst>
          </p:cNvPr>
          <p:cNvGrpSpPr/>
          <p:nvPr/>
        </p:nvGrpSpPr>
        <p:grpSpPr>
          <a:xfrm>
            <a:off x="2439978" y="3754830"/>
            <a:ext cx="3808422" cy="1110451"/>
            <a:chOff x="0" y="-66675"/>
            <a:chExt cx="5077896" cy="1480600"/>
          </a:xfrm>
        </p:grpSpPr>
        <p:sp>
          <p:nvSpPr>
            <p:cNvPr id="84" name="TextBox 35">
              <a:extLst>
                <a:ext uri="{FF2B5EF4-FFF2-40B4-BE49-F238E27FC236}">
                  <a16:creationId xmlns:a16="http://schemas.microsoft.com/office/drawing/2014/main" id="{963ECB53-B5F1-4540-AE0A-D50401F9F591}"/>
                </a:ext>
              </a:extLst>
            </p:cNvPr>
            <p:cNvSpPr txBox="1"/>
            <p:nvPr/>
          </p:nvSpPr>
          <p:spPr>
            <a:xfrm>
              <a:off x="12375" y="-66675"/>
              <a:ext cx="5065521" cy="6498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zh-CN" altLang="en-US" sz="3000" b="1" dirty="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超分辨率算法的选择</a:t>
              </a:r>
              <a:endParaRPr lang="en-US" sz="30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85" name="TextBox 36">
              <a:extLst>
                <a:ext uri="{FF2B5EF4-FFF2-40B4-BE49-F238E27FC236}">
                  <a16:creationId xmlns:a16="http://schemas.microsoft.com/office/drawing/2014/main" id="{0AF2EF73-892C-46C3-B9C7-C4268A8DA102}"/>
                </a:ext>
              </a:extLst>
            </p:cNvPr>
            <p:cNvSpPr txBox="1"/>
            <p:nvPr/>
          </p:nvSpPr>
          <p:spPr>
            <a:xfrm>
              <a:off x="0" y="855824"/>
              <a:ext cx="3728172" cy="55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zh-CN" altLang="en-US" sz="2400" dirty="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+mn-ea"/>
                </a:rPr>
                <a:t>插值？重建？</a:t>
              </a:r>
              <a:r>
                <a:rPr lang="en-US" altLang="zh-CN" sz="2400" dirty="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+mn-ea"/>
                </a:rPr>
                <a:t>GAN</a:t>
              </a:r>
              <a:r>
                <a:rPr lang="zh-CN" altLang="en-US" sz="2400" dirty="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+mn-ea"/>
                </a:rPr>
                <a:t>？</a:t>
              </a:r>
              <a:endParaRPr lang="en-US" sz="24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6" name="Group 37">
            <a:extLst>
              <a:ext uri="{FF2B5EF4-FFF2-40B4-BE49-F238E27FC236}">
                <a16:creationId xmlns:a16="http://schemas.microsoft.com/office/drawing/2014/main" id="{59C60132-E82D-4B26-82D7-0143AE36797C}"/>
              </a:ext>
            </a:extLst>
          </p:cNvPr>
          <p:cNvGrpSpPr/>
          <p:nvPr/>
        </p:nvGrpSpPr>
        <p:grpSpPr>
          <a:xfrm>
            <a:off x="1566862" y="6483140"/>
            <a:ext cx="5499100" cy="2249638"/>
            <a:chOff x="0" y="0"/>
            <a:chExt cx="1448323" cy="592497"/>
          </a:xfrm>
        </p:grpSpPr>
        <p:sp>
          <p:nvSpPr>
            <p:cNvPr id="87" name="Freeform 38">
              <a:extLst>
                <a:ext uri="{FF2B5EF4-FFF2-40B4-BE49-F238E27FC236}">
                  <a16:creationId xmlns:a16="http://schemas.microsoft.com/office/drawing/2014/main" id="{2BC06B84-DDE8-49E7-A531-70D70C13169B}"/>
                </a:ext>
              </a:extLst>
            </p:cNvPr>
            <p:cNvSpPr/>
            <p:nvPr/>
          </p:nvSpPr>
          <p:spPr>
            <a:xfrm>
              <a:off x="0" y="0"/>
              <a:ext cx="1448323" cy="592497"/>
            </a:xfrm>
            <a:custGeom>
              <a:avLst/>
              <a:gdLst/>
              <a:ahLst/>
              <a:cxnLst/>
              <a:rect l="l" t="t" r="r" b="b"/>
              <a:pathLst>
                <a:path w="1448323" h="592497">
                  <a:moveTo>
                    <a:pt x="28157" y="0"/>
                  </a:moveTo>
                  <a:lnTo>
                    <a:pt x="1420166" y="0"/>
                  </a:lnTo>
                  <a:cubicBezTo>
                    <a:pt x="1435716" y="0"/>
                    <a:pt x="1448323" y="12606"/>
                    <a:pt x="1448323" y="28157"/>
                  </a:cubicBezTo>
                  <a:lnTo>
                    <a:pt x="1448323" y="564340"/>
                  </a:lnTo>
                  <a:cubicBezTo>
                    <a:pt x="1448323" y="571808"/>
                    <a:pt x="1445356" y="578970"/>
                    <a:pt x="1440076" y="584250"/>
                  </a:cubicBezTo>
                  <a:cubicBezTo>
                    <a:pt x="1434795" y="589531"/>
                    <a:pt x="1427633" y="592497"/>
                    <a:pt x="1420166" y="592497"/>
                  </a:cubicBezTo>
                  <a:lnTo>
                    <a:pt x="28157" y="592497"/>
                  </a:lnTo>
                  <a:cubicBezTo>
                    <a:pt x="12606" y="592497"/>
                    <a:pt x="0" y="579891"/>
                    <a:pt x="0" y="564340"/>
                  </a:cubicBezTo>
                  <a:lnTo>
                    <a:pt x="0" y="28157"/>
                  </a:lnTo>
                  <a:cubicBezTo>
                    <a:pt x="0" y="12606"/>
                    <a:pt x="12606" y="0"/>
                    <a:pt x="28157" y="0"/>
                  </a:cubicBezTo>
                  <a:close/>
                </a:path>
              </a:pathLst>
            </a:custGeom>
            <a:solidFill>
              <a:srgbClr val="4590E7"/>
            </a:solidFill>
          </p:spPr>
        </p:sp>
        <p:sp>
          <p:nvSpPr>
            <p:cNvPr id="88" name="TextBox 39">
              <a:extLst>
                <a:ext uri="{FF2B5EF4-FFF2-40B4-BE49-F238E27FC236}">
                  <a16:creationId xmlns:a16="http://schemas.microsoft.com/office/drawing/2014/main" id="{ACFB57C5-0511-44F5-9399-620871F2BD15}"/>
                </a:ext>
              </a:extLst>
            </p:cNvPr>
            <p:cNvSpPr txBox="1"/>
            <p:nvPr/>
          </p:nvSpPr>
          <p:spPr>
            <a:xfrm>
              <a:off x="0" y="-47625"/>
              <a:ext cx="1448323" cy="640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9" name="Group 40">
            <a:extLst>
              <a:ext uri="{FF2B5EF4-FFF2-40B4-BE49-F238E27FC236}">
                <a16:creationId xmlns:a16="http://schemas.microsoft.com/office/drawing/2014/main" id="{D69A35F1-0E82-44D6-ACD0-5A9A4FD545A0}"/>
              </a:ext>
            </a:extLst>
          </p:cNvPr>
          <p:cNvGrpSpPr/>
          <p:nvPr/>
        </p:nvGrpSpPr>
        <p:grpSpPr>
          <a:xfrm>
            <a:off x="1062037" y="6811034"/>
            <a:ext cx="1009650" cy="1009650"/>
            <a:chOff x="0" y="0"/>
            <a:chExt cx="1346200" cy="1346200"/>
          </a:xfrm>
        </p:grpSpPr>
        <p:grpSp>
          <p:nvGrpSpPr>
            <p:cNvPr id="90" name="Group 41">
              <a:extLst>
                <a:ext uri="{FF2B5EF4-FFF2-40B4-BE49-F238E27FC236}">
                  <a16:creationId xmlns:a16="http://schemas.microsoft.com/office/drawing/2014/main" id="{23E18C10-153D-43F3-A665-CE67941879D6}"/>
                </a:ext>
              </a:extLst>
            </p:cNvPr>
            <p:cNvGrpSpPr/>
            <p:nvPr/>
          </p:nvGrpSpPr>
          <p:grpSpPr>
            <a:xfrm>
              <a:off x="0" y="0"/>
              <a:ext cx="1346200" cy="1346200"/>
              <a:chOff x="0" y="0"/>
              <a:chExt cx="812800" cy="812800"/>
            </a:xfrm>
          </p:grpSpPr>
          <p:sp>
            <p:nvSpPr>
              <p:cNvPr id="95" name="Freeform 42">
                <a:extLst>
                  <a:ext uri="{FF2B5EF4-FFF2-40B4-BE49-F238E27FC236}">
                    <a16:creationId xmlns:a16="http://schemas.microsoft.com/office/drawing/2014/main" id="{11DDAD9C-949B-468E-B241-751D882C334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</p:sp>
          <p:sp>
            <p:nvSpPr>
              <p:cNvPr id="96" name="TextBox 43">
                <a:extLst>
                  <a:ext uri="{FF2B5EF4-FFF2-40B4-BE49-F238E27FC236}">
                    <a16:creationId xmlns:a16="http://schemas.microsoft.com/office/drawing/2014/main" id="{505C9C9C-1B89-438B-9972-809B6DA1B7C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1" name="Group 44">
              <a:extLst>
                <a:ext uri="{FF2B5EF4-FFF2-40B4-BE49-F238E27FC236}">
                  <a16:creationId xmlns:a16="http://schemas.microsoft.com/office/drawing/2014/main" id="{4E54B1A4-F24F-4D06-B25E-20430D9E98AB}"/>
                </a:ext>
              </a:extLst>
            </p:cNvPr>
            <p:cNvGrpSpPr/>
            <p:nvPr/>
          </p:nvGrpSpPr>
          <p:grpSpPr>
            <a:xfrm>
              <a:off x="101600" y="101600"/>
              <a:ext cx="1143000" cy="1143000"/>
              <a:chOff x="0" y="0"/>
              <a:chExt cx="812800" cy="812800"/>
            </a:xfrm>
          </p:grpSpPr>
          <p:sp>
            <p:nvSpPr>
              <p:cNvPr id="93" name="Freeform 45">
                <a:extLst>
                  <a:ext uri="{FF2B5EF4-FFF2-40B4-BE49-F238E27FC236}">
                    <a16:creationId xmlns:a16="http://schemas.microsoft.com/office/drawing/2014/main" id="{0984527A-EA4F-490B-A326-87D1422FF7A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4" name="TextBox 46">
                <a:extLst>
                  <a:ext uri="{FF2B5EF4-FFF2-40B4-BE49-F238E27FC236}">
                    <a16:creationId xmlns:a16="http://schemas.microsoft.com/office/drawing/2014/main" id="{86D250A8-C0B3-42BC-86F1-DA1C57AB3D2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Freeform 47">
              <a:extLst>
                <a:ext uri="{FF2B5EF4-FFF2-40B4-BE49-F238E27FC236}">
                  <a16:creationId xmlns:a16="http://schemas.microsoft.com/office/drawing/2014/main" id="{576D7DE2-2291-4FA1-BF64-E5074B26F74D}"/>
                </a:ext>
              </a:extLst>
            </p:cNvPr>
            <p:cNvSpPr/>
            <p:nvPr/>
          </p:nvSpPr>
          <p:spPr>
            <a:xfrm>
              <a:off x="406630" y="369431"/>
              <a:ext cx="532940" cy="607339"/>
            </a:xfrm>
            <a:custGeom>
              <a:avLst/>
              <a:gdLst/>
              <a:ahLst/>
              <a:cxnLst/>
              <a:rect l="l" t="t" r="r" b="b"/>
              <a:pathLst>
                <a:path w="532940" h="607339">
                  <a:moveTo>
                    <a:pt x="0" y="0"/>
                  </a:moveTo>
                  <a:lnTo>
                    <a:pt x="532940" y="0"/>
                  </a:lnTo>
                  <a:lnTo>
                    <a:pt x="532940" y="607338"/>
                  </a:lnTo>
                  <a:lnTo>
                    <a:pt x="0" y="607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7" name="Group 48">
            <a:extLst>
              <a:ext uri="{FF2B5EF4-FFF2-40B4-BE49-F238E27FC236}">
                <a16:creationId xmlns:a16="http://schemas.microsoft.com/office/drawing/2014/main" id="{5877C460-7F25-4602-836D-9AE936FD1D55}"/>
              </a:ext>
            </a:extLst>
          </p:cNvPr>
          <p:cNvGrpSpPr/>
          <p:nvPr/>
        </p:nvGrpSpPr>
        <p:grpSpPr>
          <a:xfrm>
            <a:off x="2439978" y="6837228"/>
            <a:ext cx="3669246" cy="1092831"/>
            <a:chOff x="0" y="-66675"/>
            <a:chExt cx="4892327" cy="1457108"/>
          </a:xfrm>
        </p:grpSpPr>
        <p:sp>
          <p:nvSpPr>
            <p:cNvPr id="98" name="TextBox 49">
              <a:extLst>
                <a:ext uri="{FF2B5EF4-FFF2-40B4-BE49-F238E27FC236}">
                  <a16:creationId xmlns:a16="http://schemas.microsoft.com/office/drawing/2014/main" id="{A25EA49F-67AA-4F6B-8A9E-52A4E00004E1}"/>
                </a:ext>
              </a:extLst>
            </p:cNvPr>
            <p:cNvSpPr txBox="1"/>
            <p:nvPr/>
          </p:nvSpPr>
          <p:spPr>
            <a:xfrm>
              <a:off x="12375" y="-66675"/>
              <a:ext cx="4879952" cy="6498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zh-CN" altLang="en-US" sz="3000" b="1" dirty="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模型设计和参数调整</a:t>
              </a:r>
              <a:endParaRPr lang="en-US" sz="30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99" name="TextBox 50">
              <a:extLst>
                <a:ext uri="{FF2B5EF4-FFF2-40B4-BE49-F238E27FC236}">
                  <a16:creationId xmlns:a16="http://schemas.microsoft.com/office/drawing/2014/main" id="{0FA03908-36C2-4623-8093-0343F2D47F2E}"/>
                </a:ext>
              </a:extLst>
            </p:cNvPr>
            <p:cNvSpPr txBox="1"/>
            <p:nvPr/>
          </p:nvSpPr>
          <p:spPr>
            <a:xfrm>
              <a:off x="0" y="827544"/>
              <a:ext cx="3728173" cy="562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zh-CN" altLang="en-US" sz="2400" u="none" strike="noStrike" dirty="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+mn-ea"/>
                </a:rPr>
                <a:t>模型架构？调优？</a:t>
              </a:r>
              <a:endParaRPr lang="en-US" sz="2400" u="none" strike="noStrike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0" name="Group 23">
            <a:extLst>
              <a:ext uri="{FF2B5EF4-FFF2-40B4-BE49-F238E27FC236}">
                <a16:creationId xmlns:a16="http://schemas.microsoft.com/office/drawing/2014/main" id="{E7EBFC73-6B13-4212-8A71-2196D0F7763B}"/>
              </a:ext>
            </a:extLst>
          </p:cNvPr>
          <p:cNvGrpSpPr/>
          <p:nvPr/>
        </p:nvGrpSpPr>
        <p:grpSpPr>
          <a:xfrm>
            <a:off x="9753600" y="3406100"/>
            <a:ext cx="5499100" cy="2249638"/>
            <a:chOff x="0" y="0"/>
            <a:chExt cx="1448323" cy="592497"/>
          </a:xfrm>
        </p:grpSpPr>
        <p:sp>
          <p:nvSpPr>
            <p:cNvPr id="101" name="Freeform 24">
              <a:extLst>
                <a:ext uri="{FF2B5EF4-FFF2-40B4-BE49-F238E27FC236}">
                  <a16:creationId xmlns:a16="http://schemas.microsoft.com/office/drawing/2014/main" id="{44DF1DD9-4A56-48A4-B6CB-2A873DCC418C}"/>
                </a:ext>
              </a:extLst>
            </p:cNvPr>
            <p:cNvSpPr/>
            <p:nvPr/>
          </p:nvSpPr>
          <p:spPr>
            <a:xfrm>
              <a:off x="0" y="0"/>
              <a:ext cx="1448323" cy="592497"/>
            </a:xfrm>
            <a:custGeom>
              <a:avLst/>
              <a:gdLst/>
              <a:ahLst/>
              <a:cxnLst/>
              <a:rect l="l" t="t" r="r" b="b"/>
              <a:pathLst>
                <a:path w="1448323" h="592497">
                  <a:moveTo>
                    <a:pt x="28157" y="0"/>
                  </a:moveTo>
                  <a:lnTo>
                    <a:pt x="1420166" y="0"/>
                  </a:lnTo>
                  <a:cubicBezTo>
                    <a:pt x="1435716" y="0"/>
                    <a:pt x="1448323" y="12606"/>
                    <a:pt x="1448323" y="28157"/>
                  </a:cubicBezTo>
                  <a:lnTo>
                    <a:pt x="1448323" y="564340"/>
                  </a:lnTo>
                  <a:cubicBezTo>
                    <a:pt x="1448323" y="571808"/>
                    <a:pt x="1445356" y="578970"/>
                    <a:pt x="1440076" y="584250"/>
                  </a:cubicBezTo>
                  <a:cubicBezTo>
                    <a:pt x="1434795" y="589531"/>
                    <a:pt x="1427633" y="592497"/>
                    <a:pt x="1420166" y="592497"/>
                  </a:cubicBezTo>
                  <a:lnTo>
                    <a:pt x="28157" y="592497"/>
                  </a:lnTo>
                  <a:cubicBezTo>
                    <a:pt x="12606" y="592497"/>
                    <a:pt x="0" y="579891"/>
                    <a:pt x="0" y="564340"/>
                  </a:cubicBezTo>
                  <a:lnTo>
                    <a:pt x="0" y="28157"/>
                  </a:lnTo>
                  <a:cubicBezTo>
                    <a:pt x="0" y="12606"/>
                    <a:pt x="12606" y="0"/>
                    <a:pt x="28157" y="0"/>
                  </a:cubicBezTo>
                  <a:close/>
                </a:path>
              </a:pathLst>
            </a:custGeom>
            <a:solidFill>
              <a:srgbClr val="2A4ADF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02" name="TextBox 25">
              <a:extLst>
                <a:ext uri="{FF2B5EF4-FFF2-40B4-BE49-F238E27FC236}">
                  <a16:creationId xmlns:a16="http://schemas.microsoft.com/office/drawing/2014/main" id="{AC201B09-D3B4-46E6-BFF5-740FDE77E3E2}"/>
                </a:ext>
              </a:extLst>
            </p:cNvPr>
            <p:cNvSpPr txBox="1"/>
            <p:nvPr/>
          </p:nvSpPr>
          <p:spPr>
            <a:xfrm>
              <a:off x="0" y="-47625"/>
              <a:ext cx="1448323" cy="640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3" name="Group 26">
            <a:extLst>
              <a:ext uri="{FF2B5EF4-FFF2-40B4-BE49-F238E27FC236}">
                <a16:creationId xmlns:a16="http://schemas.microsoft.com/office/drawing/2014/main" id="{FCE50823-F278-4C44-AF3B-6086040BED18}"/>
              </a:ext>
            </a:extLst>
          </p:cNvPr>
          <p:cNvGrpSpPr/>
          <p:nvPr/>
        </p:nvGrpSpPr>
        <p:grpSpPr>
          <a:xfrm>
            <a:off x="9324975" y="3693036"/>
            <a:ext cx="1009650" cy="1009650"/>
            <a:chOff x="0" y="0"/>
            <a:chExt cx="1346200" cy="1346200"/>
          </a:xfrm>
        </p:grpSpPr>
        <p:grpSp>
          <p:nvGrpSpPr>
            <p:cNvPr id="104" name="Group 27">
              <a:extLst>
                <a:ext uri="{FF2B5EF4-FFF2-40B4-BE49-F238E27FC236}">
                  <a16:creationId xmlns:a16="http://schemas.microsoft.com/office/drawing/2014/main" id="{995CEBD0-F0EF-4543-BB39-35CB6CD69180}"/>
                </a:ext>
              </a:extLst>
            </p:cNvPr>
            <p:cNvGrpSpPr/>
            <p:nvPr/>
          </p:nvGrpSpPr>
          <p:grpSpPr>
            <a:xfrm>
              <a:off x="0" y="0"/>
              <a:ext cx="1346200" cy="1346200"/>
              <a:chOff x="0" y="0"/>
              <a:chExt cx="812800" cy="812800"/>
            </a:xfrm>
          </p:grpSpPr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B2A1FFC7-3DF8-48E4-8382-32A7AE31795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110" name="TextBox 29">
                <a:extLst>
                  <a:ext uri="{FF2B5EF4-FFF2-40B4-BE49-F238E27FC236}">
                    <a16:creationId xmlns:a16="http://schemas.microsoft.com/office/drawing/2014/main" id="{461A1F72-AFAB-42C1-9B91-48B3F0D6782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" name="Group 30">
              <a:extLst>
                <a:ext uri="{FF2B5EF4-FFF2-40B4-BE49-F238E27FC236}">
                  <a16:creationId xmlns:a16="http://schemas.microsoft.com/office/drawing/2014/main" id="{1127C47E-A182-47D2-812D-DDB9AAAE630A}"/>
                </a:ext>
              </a:extLst>
            </p:cNvPr>
            <p:cNvGrpSpPr/>
            <p:nvPr/>
          </p:nvGrpSpPr>
          <p:grpSpPr>
            <a:xfrm>
              <a:off x="101600" y="101600"/>
              <a:ext cx="1143000" cy="1143000"/>
              <a:chOff x="0" y="0"/>
              <a:chExt cx="812800" cy="812800"/>
            </a:xfrm>
          </p:grpSpPr>
          <p:sp>
            <p:nvSpPr>
              <p:cNvPr id="107" name="Freeform 31">
                <a:extLst>
                  <a:ext uri="{FF2B5EF4-FFF2-40B4-BE49-F238E27FC236}">
                    <a16:creationId xmlns:a16="http://schemas.microsoft.com/office/drawing/2014/main" id="{10EE8421-6C28-469B-89A9-4CD79846674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8" name="TextBox 32">
                <a:extLst>
                  <a:ext uri="{FF2B5EF4-FFF2-40B4-BE49-F238E27FC236}">
                    <a16:creationId xmlns:a16="http://schemas.microsoft.com/office/drawing/2014/main" id="{79B77C29-5D27-4809-8C83-3D7F111FDAE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6" name="Freeform 33">
              <a:extLst>
                <a:ext uri="{FF2B5EF4-FFF2-40B4-BE49-F238E27FC236}">
                  <a16:creationId xmlns:a16="http://schemas.microsoft.com/office/drawing/2014/main" id="{17FF7017-1F56-4929-BC87-1655BD881CD5}"/>
                </a:ext>
              </a:extLst>
            </p:cNvPr>
            <p:cNvSpPr/>
            <p:nvPr/>
          </p:nvSpPr>
          <p:spPr>
            <a:xfrm>
              <a:off x="273418" y="273418"/>
              <a:ext cx="799365" cy="799365"/>
            </a:xfrm>
            <a:custGeom>
              <a:avLst/>
              <a:gdLst/>
              <a:ahLst/>
              <a:cxnLst/>
              <a:rect l="l" t="t" r="r" b="b"/>
              <a:pathLst>
                <a:path w="799365" h="799365">
                  <a:moveTo>
                    <a:pt x="0" y="0"/>
                  </a:moveTo>
                  <a:lnTo>
                    <a:pt x="799364" y="0"/>
                  </a:lnTo>
                  <a:lnTo>
                    <a:pt x="799364" y="799364"/>
                  </a:lnTo>
                  <a:lnTo>
                    <a:pt x="0" y="799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1" name="Group 34">
            <a:extLst>
              <a:ext uri="{FF2B5EF4-FFF2-40B4-BE49-F238E27FC236}">
                <a16:creationId xmlns:a16="http://schemas.microsoft.com/office/drawing/2014/main" id="{2D81552F-9973-4F80-B705-728562931EDD}"/>
              </a:ext>
            </a:extLst>
          </p:cNvPr>
          <p:cNvGrpSpPr/>
          <p:nvPr/>
        </p:nvGrpSpPr>
        <p:grpSpPr>
          <a:xfrm>
            <a:off x="10626716" y="3770030"/>
            <a:ext cx="4384684" cy="1114042"/>
            <a:chOff x="0" y="-66675"/>
            <a:chExt cx="5846245" cy="1485388"/>
          </a:xfrm>
        </p:grpSpPr>
        <p:sp>
          <p:nvSpPr>
            <p:cNvPr id="112" name="TextBox 35">
              <a:extLst>
                <a:ext uri="{FF2B5EF4-FFF2-40B4-BE49-F238E27FC236}">
                  <a16:creationId xmlns:a16="http://schemas.microsoft.com/office/drawing/2014/main" id="{07DE5E02-5EE6-4934-ADBB-B9EBCA3C2F3D}"/>
                </a:ext>
              </a:extLst>
            </p:cNvPr>
            <p:cNvSpPr txBox="1"/>
            <p:nvPr/>
          </p:nvSpPr>
          <p:spPr>
            <a:xfrm>
              <a:off x="12375" y="-66675"/>
              <a:ext cx="5833870" cy="6498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zh-CN" altLang="en-US" sz="3000" b="1" dirty="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训练数据集的获取和准备</a:t>
              </a:r>
              <a:endParaRPr lang="en-US" sz="30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13" name="TextBox 36">
              <a:extLst>
                <a:ext uri="{FF2B5EF4-FFF2-40B4-BE49-F238E27FC236}">
                  <a16:creationId xmlns:a16="http://schemas.microsoft.com/office/drawing/2014/main" id="{53B28050-7BDC-413D-86C1-82295A7E3A43}"/>
                </a:ext>
              </a:extLst>
            </p:cNvPr>
            <p:cNvSpPr txBox="1"/>
            <p:nvPr/>
          </p:nvSpPr>
          <p:spPr>
            <a:xfrm>
              <a:off x="0" y="855824"/>
              <a:ext cx="3728172" cy="562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zh-CN" altLang="en-US" sz="2400" dirty="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+mn-ea"/>
                </a:rPr>
                <a:t>数量？多样性？</a:t>
              </a:r>
              <a:endParaRPr lang="en-US" sz="24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4" name="Group 37">
            <a:extLst>
              <a:ext uri="{FF2B5EF4-FFF2-40B4-BE49-F238E27FC236}">
                <a16:creationId xmlns:a16="http://schemas.microsoft.com/office/drawing/2014/main" id="{3F870BB6-E62A-48E5-8C7B-8F68981025D8}"/>
              </a:ext>
            </a:extLst>
          </p:cNvPr>
          <p:cNvGrpSpPr/>
          <p:nvPr/>
        </p:nvGrpSpPr>
        <p:grpSpPr>
          <a:xfrm>
            <a:off x="9753600" y="6498340"/>
            <a:ext cx="5499100" cy="2249638"/>
            <a:chOff x="0" y="0"/>
            <a:chExt cx="1448323" cy="592497"/>
          </a:xfrm>
        </p:grpSpPr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ABE6C516-F652-4E43-8E8E-BBF9170CF9B5}"/>
                </a:ext>
              </a:extLst>
            </p:cNvPr>
            <p:cNvSpPr/>
            <p:nvPr/>
          </p:nvSpPr>
          <p:spPr>
            <a:xfrm>
              <a:off x="0" y="0"/>
              <a:ext cx="1448323" cy="592497"/>
            </a:xfrm>
            <a:custGeom>
              <a:avLst/>
              <a:gdLst/>
              <a:ahLst/>
              <a:cxnLst/>
              <a:rect l="l" t="t" r="r" b="b"/>
              <a:pathLst>
                <a:path w="1448323" h="592497">
                  <a:moveTo>
                    <a:pt x="28157" y="0"/>
                  </a:moveTo>
                  <a:lnTo>
                    <a:pt x="1420166" y="0"/>
                  </a:lnTo>
                  <a:cubicBezTo>
                    <a:pt x="1435716" y="0"/>
                    <a:pt x="1448323" y="12606"/>
                    <a:pt x="1448323" y="28157"/>
                  </a:cubicBezTo>
                  <a:lnTo>
                    <a:pt x="1448323" y="564340"/>
                  </a:lnTo>
                  <a:cubicBezTo>
                    <a:pt x="1448323" y="571808"/>
                    <a:pt x="1445356" y="578970"/>
                    <a:pt x="1440076" y="584250"/>
                  </a:cubicBezTo>
                  <a:cubicBezTo>
                    <a:pt x="1434795" y="589531"/>
                    <a:pt x="1427633" y="592497"/>
                    <a:pt x="1420166" y="592497"/>
                  </a:cubicBezTo>
                  <a:lnTo>
                    <a:pt x="28157" y="592497"/>
                  </a:lnTo>
                  <a:cubicBezTo>
                    <a:pt x="12606" y="592497"/>
                    <a:pt x="0" y="579891"/>
                    <a:pt x="0" y="564340"/>
                  </a:cubicBezTo>
                  <a:lnTo>
                    <a:pt x="0" y="28157"/>
                  </a:lnTo>
                  <a:cubicBezTo>
                    <a:pt x="0" y="12606"/>
                    <a:pt x="12606" y="0"/>
                    <a:pt x="28157" y="0"/>
                  </a:cubicBezTo>
                  <a:close/>
                </a:path>
              </a:pathLst>
            </a:custGeom>
            <a:solidFill>
              <a:srgbClr val="4590E7"/>
            </a:solidFill>
          </p:spPr>
        </p:sp>
        <p:sp>
          <p:nvSpPr>
            <p:cNvPr id="116" name="TextBox 39">
              <a:extLst>
                <a:ext uri="{FF2B5EF4-FFF2-40B4-BE49-F238E27FC236}">
                  <a16:creationId xmlns:a16="http://schemas.microsoft.com/office/drawing/2014/main" id="{EA2E5D5E-405F-40E7-9F81-D4229A2D1520}"/>
                </a:ext>
              </a:extLst>
            </p:cNvPr>
            <p:cNvSpPr txBox="1"/>
            <p:nvPr/>
          </p:nvSpPr>
          <p:spPr>
            <a:xfrm>
              <a:off x="0" y="-47625"/>
              <a:ext cx="1448323" cy="640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7" name="Group 40">
            <a:extLst>
              <a:ext uri="{FF2B5EF4-FFF2-40B4-BE49-F238E27FC236}">
                <a16:creationId xmlns:a16="http://schemas.microsoft.com/office/drawing/2014/main" id="{0B5937E6-24B0-4020-A8B0-27C8BAE2A167}"/>
              </a:ext>
            </a:extLst>
          </p:cNvPr>
          <p:cNvGrpSpPr/>
          <p:nvPr/>
        </p:nvGrpSpPr>
        <p:grpSpPr>
          <a:xfrm>
            <a:off x="9248775" y="6826234"/>
            <a:ext cx="1009650" cy="1009650"/>
            <a:chOff x="0" y="0"/>
            <a:chExt cx="1346200" cy="1346200"/>
          </a:xfrm>
        </p:grpSpPr>
        <p:grpSp>
          <p:nvGrpSpPr>
            <p:cNvPr id="118" name="Group 41">
              <a:extLst>
                <a:ext uri="{FF2B5EF4-FFF2-40B4-BE49-F238E27FC236}">
                  <a16:creationId xmlns:a16="http://schemas.microsoft.com/office/drawing/2014/main" id="{A120A5B1-546C-4AC2-A28F-870E7E273A35}"/>
                </a:ext>
              </a:extLst>
            </p:cNvPr>
            <p:cNvGrpSpPr/>
            <p:nvPr/>
          </p:nvGrpSpPr>
          <p:grpSpPr>
            <a:xfrm>
              <a:off x="0" y="0"/>
              <a:ext cx="1346200" cy="1346200"/>
              <a:chOff x="0" y="0"/>
              <a:chExt cx="812800" cy="812800"/>
            </a:xfrm>
          </p:grpSpPr>
          <p:sp>
            <p:nvSpPr>
              <p:cNvPr id="123" name="Freeform 42">
                <a:extLst>
                  <a:ext uri="{FF2B5EF4-FFF2-40B4-BE49-F238E27FC236}">
                    <a16:creationId xmlns:a16="http://schemas.microsoft.com/office/drawing/2014/main" id="{E261349D-F867-46A5-8E40-7EBDD1CB293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</p:sp>
          <p:sp>
            <p:nvSpPr>
              <p:cNvPr id="124" name="TextBox 43">
                <a:extLst>
                  <a:ext uri="{FF2B5EF4-FFF2-40B4-BE49-F238E27FC236}">
                    <a16:creationId xmlns:a16="http://schemas.microsoft.com/office/drawing/2014/main" id="{2F0F4F47-B22A-46A1-B5AD-1E7C763986A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9" name="Group 44">
              <a:extLst>
                <a:ext uri="{FF2B5EF4-FFF2-40B4-BE49-F238E27FC236}">
                  <a16:creationId xmlns:a16="http://schemas.microsoft.com/office/drawing/2014/main" id="{CE522F37-E1A7-4D8C-9C9B-54BD0E5C4F9C}"/>
                </a:ext>
              </a:extLst>
            </p:cNvPr>
            <p:cNvGrpSpPr/>
            <p:nvPr/>
          </p:nvGrpSpPr>
          <p:grpSpPr>
            <a:xfrm>
              <a:off x="101600" y="101600"/>
              <a:ext cx="1143000" cy="1143000"/>
              <a:chOff x="0" y="0"/>
              <a:chExt cx="812800" cy="812800"/>
            </a:xfrm>
          </p:grpSpPr>
          <p:sp>
            <p:nvSpPr>
              <p:cNvPr id="121" name="Freeform 45">
                <a:extLst>
                  <a:ext uri="{FF2B5EF4-FFF2-40B4-BE49-F238E27FC236}">
                    <a16:creationId xmlns:a16="http://schemas.microsoft.com/office/drawing/2014/main" id="{CA30A047-61CF-47AE-8C2B-20AAFBF2D35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2" name="TextBox 46">
                <a:extLst>
                  <a:ext uri="{FF2B5EF4-FFF2-40B4-BE49-F238E27FC236}">
                    <a16:creationId xmlns:a16="http://schemas.microsoft.com/office/drawing/2014/main" id="{E96E84AE-EE9C-439F-BEA3-D70AEA135C0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6958118C-C3DA-4B93-BEE1-8A48D021B155}"/>
                </a:ext>
              </a:extLst>
            </p:cNvPr>
            <p:cNvSpPr/>
            <p:nvPr/>
          </p:nvSpPr>
          <p:spPr>
            <a:xfrm>
              <a:off x="406630" y="369431"/>
              <a:ext cx="532940" cy="607339"/>
            </a:xfrm>
            <a:custGeom>
              <a:avLst/>
              <a:gdLst/>
              <a:ahLst/>
              <a:cxnLst/>
              <a:rect l="l" t="t" r="r" b="b"/>
              <a:pathLst>
                <a:path w="532940" h="607339">
                  <a:moveTo>
                    <a:pt x="0" y="0"/>
                  </a:moveTo>
                  <a:lnTo>
                    <a:pt x="532940" y="0"/>
                  </a:lnTo>
                  <a:lnTo>
                    <a:pt x="532940" y="607338"/>
                  </a:lnTo>
                  <a:lnTo>
                    <a:pt x="0" y="607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5" name="Group 48">
            <a:extLst>
              <a:ext uri="{FF2B5EF4-FFF2-40B4-BE49-F238E27FC236}">
                <a16:creationId xmlns:a16="http://schemas.microsoft.com/office/drawing/2014/main" id="{86635972-A477-44F5-87B9-066A740953AD}"/>
              </a:ext>
            </a:extLst>
          </p:cNvPr>
          <p:cNvGrpSpPr/>
          <p:nvPr/>
        </p:nvGrpSpPr>
        <p:grpSpPr>
          <a:xfrm>
            <a:off x="10626716" y="6852428"/>
            <a:ext cx="3927484" cy="1089240"/>
            <a:chOff x="0" y="-66675"/>
            <a:chExt cx="5236645" cy="1452319"/>
          </a:xfrm>
        </p:grpSpPr>
        <p:sp>
          <p:nvSpPr>
            <p:cNvPr id="126" name="TextBox 49">
              <a:extLst>
                <a:ext uri="{FF2B5EF4-FFF2-40B4-BE49-F238E27FC236}">
                  <a16:creationId xmlns:a16="http://schemas.microsoft.com/office/drawing/2014/main" id="{7EB3C9D4-DCA5-4AE8-8EC1-D510A03373AC}"/>
                </a:ext>
              </a:extLst>
            </p:cNvPr>
            <p:cNvSpPr txBox="1"/>
            <p:nvPr/>
          </p:nvSpPr>
          <p:spPr>
            <a:xfrm>
              <a:off x="12375" y="-66675"/>
              <a:ext cx="5224270" cy="6498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zh-CN" altLang="en-US" sz="3000" b="1" dirty="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如何评估超分的效果</a:t>
              </a:r>
              <a:endParaRPr lang="en-US" sz="30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27" name="TextBox 50">
              <a:extLst>
                <a:ext uri="{FF2B5EF4-FFF2-40B4-BE49-F238E27FC236}">
                  <a16:creationId xmlns:a16="http://schemas.microsoft.com/office/drawing/2014/main" id="{F2AAD253-3FEF-4EE0-BBA9-271BAD5CB69F}"/>
                </a:ext>
              </a:extLst>
            </p:cNvPr>
            <p:cNvSpPr txBox="1"/>
            <p:nvPr/>
          </p:nvSpPr>
          <p:spPr>
            <a:xfrm>
              <a:off x="0" y="827543"/>
              <a:ext cx="3728172" cy="558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zh-CN" altLang="en-US" sz="2400" dirty="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+mn-ea"/>
                </a:rPr>
                <a:t>肉眼？数学指标？</a:t>
              </a:r>
              <a:endParaRPr lang="en-US" sz="2400" u="none" strike="noStrike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46537">
            <a:off x="-3890996" y="-7422843"/>
            <a:ext cx="24218681" cy="24168225"/>
          </a:xfrm>
          <a:custGeom>
            <a:avLst/>
            <a:gdLst/>
            <a:ahLst/>
            <a:cxnLst/>
            <a:rect l="l" t="t" r="r" b="b"/>
            <a:pathLst>
              <a:path w="24218681" h="24168225">
                <a:moveTo>
                  <a:pt x="0" y="0"/>
                </a:moveTo>
                <a:lnTo>
                  <a:pt x="24218681" y="0"/>
                </a:lnTo>
                <a:lnTo>
                  <a:pt x="24218681" y="24168225"/>
                </a:lnTo>
                <a:lnTo>
                  <a:pt x="0" y="24168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232528">
            <a:off x="15825108" y="3780353"/>
            <a:ext cx="1386544" cy="1585769"/>
          </a:xfrm>
          <a:custGeom>
            <a:avLst/>
            <a:gdLst/>
            <a:ahLst/>
            <a:cxnLst/>
            <a:rect l="l" t="t" r="r" b="b"/>
            <a:pathLst>
              <a:path w="1386544" h="1585769">
                <a:moveTo>
                  <a:pt x="0" y="0"/>
                </a:moveTo>
                <a:lnTo>
                  <a:pt x="1386544" y="0"/>
                </a:lnTo>
                <a:lnTo>
                  <a:pt x="1386544" y="1585768"/>
                </a:lnTo>
                <a:lnTo>
                  <a:pt x="0" y="15857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605019">
            <a:off x="10456819" y="7345037"/>
            <a:ext cx="1766921" cy="2293936"/>
          </a:xfrm>
          <a:custGeom>
            <a:avLst/>
            <a:gdLst/>
            <a:ahLst/>
            <a:cxnLst/>
            <a:rect l="l" t="t" r="r" b="b"/>
            <a:pathLst>
              <a:path w="1766921" h="2293936">
                <a:moveTo>
                  <a:pt x="0" y="0"/>
                </a:moveTo>
                <a:lnTo>
                  <a:pt x="1766922" y="0"/>
                </a:lnTo>
                <a:lnTo>
                  <a:pt x="1766922" y="2293936"/>
                </a:lnTo>
                <a:lnTo>
                  <a:pt x="0" y="22939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H="1">
            <a:off x="15241811" y="5854744"/>
            <a:ext cx="152860" cy="0"/>
          </a:xfrm>
          <a:prstGeom prst="line">
            <a:avLst/>
          </a:prstGeom>
          <a:ln w="857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618842" y="7440986"/>
            <a:ext cx="6473928" cy="128449"/>
            <a:chOff x="0" y="0"/>
            <a:chExt cx="8631904" cy="171265"/>
          </a:xfrm>
        </p:grpSpPr>
        <p:sp>
          <p:nvSpPr>
            <p:cNvPr id="12" name="AutoShape 12"/>
            <p:cNvSpPr/>
            <p:nvPr/>
          </p:nvSpPr>
          <p:spPr>
            <a:xfrm flipH="1" flipV="1">
              <a:off x="951788" y="57150"/>
              <a:ext cx="6407376" cy="56965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H="1" flipV="1">
              <a:off x="0" y="57150"/>
              <a:ext cx="471208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flipH="1">
              <a:off x="590051" y="57150"/>
              <a:ext cx="203326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flipH="1">
              <a:off x="7833959" y="114115"/>
              <a:ext cx="203813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flipH="1" flipV="1">
              <a:off x="8160696" y="114115"/>
              <a:ext cx="471208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618842" y="3341778"/>
            <a:ext cx="5723890" cy="3950622"/>
            <a:chOff x="0" y="-285750"/>
            <a:chExt cx="7631853" cy="526749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4200420"/>
              <a:ext cx="6141876" cy="78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endParaRPr lang="en-US" sz="3600" spc="151" dirty="0">
                <a:solidFill>
                  <a:srgbClr val="FFFFFF">
                    <a:alpha val="69804"/>
                  </a:srgb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0"/>
              <a:ext cx="6141876" cy="3276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1000"/>
                </a:lnSpc>
              </a:pPr>
              <a:r>
                <a:rPr lang="en-US" sz="15000" dirty="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555663"/>
              <a:ext cx="7631853" cy="18414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900"/>
                </a:lnSpc>
              </a:pPr>
              <a:r>
                <a:rPr lang="zh-CN" altLang="en-US" sz="8500" dirty="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系统简介</a:t>
              </a:r>
              <a:endParaRPr lang="en-US" sz="85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7187625" y="-2014180"/>
            <a:ext cx="114300" cy="5773289"/>
            <a:chOff x="0" y="0"/>
            <a:chExt cx="152400" cy="7697719"/>
          </a:xfrm>
        </p:grpSpPr>
        <p:sp>
          <p:nvSpPr>
            <p:cNvPr id="22" name="AutoShape 22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0" name="Freeform 19"/>
          <p:cNvSpPr/>
          <p:nvPr>
            <p:custDataLst>
              <p:tags r:id="rId1"/>
            </p:custDataLst>
          </p:nvPr>
        </p:nvSpPr>
        <p:spPr>
          <a:xfrm>
            <a:off x="15087600" y="258445"/>
            <a:ext cx="2870835" cy="875665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61217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1562100"/>
            <a:ext cx="8115300" cy="1082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675"/>
              </a:lnSpc>
            </a:pPr>
            <a:r>
              <a:rPr lang="zh-CN" altLang="en-US" sz="6910" b="1" dirty="0">
                <a:solidFill>
                  <a:srgbClr val="2A4AD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  <a:endParaRPr lang="en-US" sz="6910" b="1" dirty="0">
              <a:solidFill>
                <a:srgbClr val="2A4AD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7145000" y="3028652"/>
            <a:ext cx="114300" cy="5773289"/>
            <a:chOff x="0" y="0"/>
            <a:chExt cx="152400" cy="7697719"/>
          </a:xfrm>
        </p:grpSpPr>
        <p:sp>
          <p:nvSpPr>
            <p:cNvPr id="17" name="AutoShape 17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E56BA97-5632-44AA-AC6D-25A44609705F}"/>
              </a:ext>
            </a:extLst>
          </p:cNvPr>
          <p:cNvSpPr/>
          <p:nvPr/>
        </p:nvSpPr>
        <p:spPr>
          <a:xfrm>
            <a:off x="1219200" y="3426026"/>
            <a:ext cx="1752600" cy="1488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用户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5C84594-9689-45FE-9E50-219AA25C5502}"/>
              </a:ext>
            </a:extLst>
          </p:cNvPr>
          <p:cNvSpPr/>
          <p:nvPr/>
        </p:nvSpPr>
        <p:spPr>
          <a:xfrm>
            <a:off x="1219200" y="6129738"/>
            <a:ext cx="4495798" cy="14888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Flask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Web Server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模块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3DC0828E-8312-45CB-ACF5-D0514243B74E}"/>
              </a:ext>
            </a:extLst>
          </p:cNvPr>
          <p:cNvSpPr/>
          <p:nvPr/>
        </p:nvSpPr>
        <p:spPr>
          <a:xfrm>
            <a:off x="7239000" y="3426026"/>
            <a:ext cx="4495798" cy="41925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图像处理模块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FE17349-07D9-4EB2-95E2-B9DB29D761AD}"/>
              </a:ext>
            </a:extLst>
          </p:cNvPr>
          <p:cNvSpPr/>
          <p:nvPr/>
        </p:nvSpPr>
        <p:spPr>
          <a:xfrm>
            <a:off x="7677149" y="4271310"/>
            <a:ext cx="3619500" cy="8769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ESRGAN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类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FB1FC523-B7B2-49AD-9716-271D90D730A6}"/>
              </a:ext>
            </a:extLst>
          </p:cNvPr>
          <p:cNvSpPr/>
          <p:nvPr/>
        </p:nvSpPr>
        <p:spPr>
          <a:xfrm>
            <a:off x="7677149" y="5297183"/>
            <a:ext cx="3619500" cy="8769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RRDBNet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类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B2AA65F-3CCB-4F56-9EA0-C63913AE1FBD}"/>
              </a:ext>
            </a:extLst>
          </p:cNvPr>
          <p:cNvSpPr/>
          <p:nvPr/>
        </p:nvSpPr>
        <p:spPr>
          <a:xfrm>
            <a:off x="7677149" y="6323948"/>
            <a:ext cx="3619500" cy="8769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RealESRGANer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类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DA9A51F-F06F-4CD9-9384-D456F0B1FBD8}"/>
              </a:ext>
            </a:extLst>
          </p:cNvPr>
          <p:cNvSpPr/>
          <p:nvPr/>
        </p:nvSpPr>
        <p:spPr>
          <a:xfrm>
            <a:off x="3962401" y="3426026"/>
            <a:ext cx="1752600" cy="148887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图像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A81EAEE-0796-4D24-A46B-4E0141BCF2E2}"/>
              </a:ext>
            </a:extLst>
          </p:cNvPr>
          <p:cNvCxnSpPr>
            <a:stCxn id="4" idx="2"/>
          </p:cNvCxnSpPr>
          <p:nvPr/>
        </p:nvCxnSpPr>
        <p:spPr>
          <a:xfrm>
            <a:off x="2095500" y="4914900"/>
            <a:ext cx="609599" cy="11934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20E5829-15D8-4C9A-9FA9-01FDE5B23578}"/>
              </a:ext>
            </a:extLst>
          </p:cNvPr>
          <p:cNvCxnSpPr>
            <a:stCxn id="28" idx="2"/>
          </p:cNvCxnSpPr>
          <p:nvPr/>
        </p:nvCxnSpPr>
        <p:spPr>
          <a:xfrm flipH="1">
            <a:off x="4229100" y="4914900"/>
            <a:ext cx="609601" cy="12148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6F9332B-C9E9-44CD-8E7B-3BB3D9D6A778}"/>
              </a:ext>
            </a:extLst>
          </p:cNvPr>
          <p:cNvCxnSpPr>
            <a:cxnSpLocks/>
          </p:cNvCxnSpPr>
          <p:nvPr/>
        </p:nvCxnSpPr>
        <p:spPr>
          <a:xfrm>
            <a:off x="5714999" y="7068442"/>
            <a:ext cx="152400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89CA7AA-17DF-410C-92C0-4212990D1DAB}"/>
              </a:ext>
            </a:extLst>
          </p:cNvPr>
          <p:cNvCxnSpPr/>
          <p:nvPr/>
        </p:nvCxnSpPr>
        <p:spPr>
          <a:xfrm flipH="1">
            <a:off x="5695951" y="6629966"/>
            <a:ext cx="154304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对话气泡: 椭圆形 35">
            <a:extLst>
              <a:ext uri="{FF2B5EF4-FFF2-40B4-BE49-F238E27FC236}">
                <a16:creationId xmlns:a16="http://schemas.microsoft.com/office/drawing/2014/main" id="{FC03525B-FF44-4FC4-93AE-F4D7B5C90FC2}"/>
              </a:ext>
            </a:extLst>
          </p:cNvPr>
          <p:cNvSpPr/>
          <p:nvPr/>
        </p:nvSpPr>
        <p:spPr>
          <a:xfrm>
            <a:off x="11506200" y="1562100"/>
            <a:ext cx="5562600" cy="2709210"/>
          </a:xfrm>
          <a:prstGeom prst="wedgeEllipseCallout">
            <a:avLst>
              <a:gd name="adj1" fmla="val -59286"/>
              <a:gd name="adj2" fmla="val 6777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封装了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Real-ESRGAN</a:t>
            </a:r>
          </a:p>
          <a:p>
            <a:pPr algn="ctr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图像增强的逻辑</a:t>
            </a:r>
          </a:p>
        </p:txBody>
      </p:sp>
    </p:spTree>
    <p:extLst>
      <p:ext uri="{BB962C8B-B14F-4D97-AF65-F5344CB8AC3E}">
        <p14:creationId xmlns:p14="http://schemas.microsoft.com/office/powerpoint/2010/main" val="322316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1562100"/>
            <a:ext cx="8115300" cy="1082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675"/>
              </a:lnSpc>
            </a:pPr>
            <a:r>
              <a:rPr lang="zh-CN" altLang="en-US" sz="6910" b="1" dirty="0">
                <a:solidFill>
                  <a:srgbClr val="2A4AD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</a:t>
            </a:r>
            <a:r>
              <a:rPr lang="en-US" altLang="zh-CN" sz="6910" b="1" dirty="0">
                <a:solidFill>
                  <a:srgbClr val="2A4AD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pair</a:t>
            </a:r>
            <a:r>
              <a:rPr lang="zh-CN" altLang="en-US" sz="6910" b="1" dirty="0">
                <a:solidFill>
                  <a:srgbClr val="2A4AD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构建过程</a:t>
            </a:r>
            <a:endParaRPr lang="en-US" sz="6910" b="1" dirty="0">
              <a:solidFill>
                <a:srgbClr val="2A4AD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7145000" y="3028652"/>
            <a:ext cx="114300" cy="5773289"/>
            <a:chOff x="0" y="0"/>
            <a:chExt cx="152400" cy="7697719"/>
          </a:xfrm>
        </p:grpSpPr>
        <p:sp>
          <p:nvSpPr>
            <p:cNvPr id="17" name="AutoShape 17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C9C031B-8A3E-4119-97C0-2090C7BCA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7529" y="4762500"/>
            <a:ext cx="9224570" cy="108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68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1562100"/>
            <a:ext cx="8115300" cy="1082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675"/>
              </a:lnSpc>
            </a:pPr>
            <a:r>
              <a:rPr lang="zh-CN" altLang="en-US" sz="6910" b="1" dirty="0">
                <a:solidFill>
                  <a:srgbClr val="2A4AD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二阶退化过程</a:t>
            </a:r>
            <a:endParaRPr lang="en-US" sz="6910" b="1" dirty="0">
              <a:solidFill>
                <a:srgbClr val="2A4AD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7145000" y="3028652"/>
            <a:ext cx="114300" cy="5773289"/>
            <a:chOff x="0" y="0"/>
            <a:chExt cx="152400" cy="7697719"/>
          </a:xfrm>
        </p:grpSpPr>
        <p:sp>
          <p:nvSpPr>
            <p:cNvPr id="17" name="AutoShape 17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1B07B06-43DB-4E3F-A18C-F7BBF03C4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275" y="2590428"/>
            <a:ext cx="15844576" cy="5221066"/>
          </a:xfrm>
          <a:prstGeom prst="rect">
            <a:avLst/>
          </a:prstGeom>
        </p:spPr>
      </p:pic>
      <p:sp>
        <p:nvSpPr>
          <p:cNvPr id="23" name="TextBox 15">
            <a:extLst>
              <a:ext uri="{FF2B5EF4-FFF2-40B4-BE49-F238E27FC236}">
                <a16:creationId xmlns:a16="http://schemas.microsoft.com/office/drawing/2014/main" id="{CA773F30-7512-46FE-8B2F-7CB4EB881FCC}"/>
              </a:ext>
            </a:extLst>
          </p:cNvPr>
          <p:cNvSpPr txBox="1"/>
          <p:nvPr/>
        </p:nvSpPr>
        <p:spPr>
          <a:xfrm>
            <a:off x="1104899" y="7734300"/>
            <a:ext cx="15796952" cy="1532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Real-ESRGAN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利用二阶退化过程来模拟更真实的退化，其中每个退化过程采用经典的退化模型。此外还使用了</a:t>
            </a:r>
            <a:r>
              <a:rPr lang="en-US" altLang="zh-CN" sz="3600" dirty="0" err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sinc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滤波器来合成公共信号振铃和超调伪影。</a:t>
            </a:r>
          </a:p>
        </p:txBody>
      </p:sp>
    </p:spTree>
    <p:extLst>
      <p:ext uri="{BB962C8B-B14F-4D97-AF65-F5344CB8AC3E}">
        <p14:creationId xmlns:p14="http://schemas.microsoft.com/office/powerpoint/2010/main" val="35911121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NiMmJjMGUyMDNhMGI0MjllZTc4OTE3ODRjOTBjMW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45,&quot;left&quot;:527.8,&quot;top&quot;:178.15,&quot;width&quot;:640.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45,&quot;left&quot;:527.8,&quot;top&quot;:178.15,&quot;width&quot;:640.1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45,&quot;left&quot;:527.8,&quot;top&quot;:178.15,&quot;width&quot;:640.1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45,&quot;left&quot;:527.8,&quot;top&quot;:178.15,&quot;width&quot;:640.1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45,&quot;left&quot;:527.8,&quot;top&quot;:178.15,&quot;width&quot;:640.1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561</Words>
  <Application>Microsoft Office PowerPoint</Application>
  <PresentationFormat>自定义</PresentationFormat>
  <Paragraphs>108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黑体</vt:lpstr>
      <vt:lpstr>等线</vt:lpstr>
      <vt:lpstr>Calibri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蓝白简约风毕业论文答辩PPT模板</dc:title>
  <dc:creator>唐玉婵</dc:creator>
  <cp:lastModifiedBy>Down Fallen</cp:lastModifiedBy>
  <cp:revision>49</cp:revision>
  <dcterms:created xsi:type="dcterms:W3CDTF">2006-08-16T00:00:00Z</dcterms:created>
  <dcterms:modified xsi:type="dcterms:W3CDTF">2024-06-05T01:00:19Z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E5BCA27124EE42A9A93969AB0FE21C55_12</vt:lpwstr>
  </property>
  <property fmtid="{D5CDD505-2E9C-101B-9397-08002B2CF9AE}" pid="3" name="KSOProductBuildVer">
    <vt:lpwstr>2052-12.1.0.16250</vt:lpwstr>
  </property>
</Properties>
</file>